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 id="2147483648" r:id="rId6"/>
    <p:sldMasterId id="2147483672" r:id="rId7"/>
  </p:sldMasterIdLst>
  <p:notesMasterIdLst>
    <p:notesMasterId r:id="rId32"/>
  </p:notesMasterIdLst>
  <p:sldIdLst>
    <p:sldId id="258" r:id="rId8"/>
    <p:sldId id="279" r:id="rId9"/>
    <p:sldId id="277" r:id="rId10"/>
    <p:sldId id="281" r:id="rId11"/>
    <p:sldId id="301" r:id="rId12"/>
    <p:sldId id="302" r:id="rId13"/>
    <p:sldId id="312" r:id="rId14"/>
    <p:sldId id="305" r:id="rId15"/>
    <p:sldId id="306" r:id="rId16"/>
    <p:sldId id="307" r:id="rId17"/>
    <p:sldId id="308" r:id="rId18"/>
    <p:sldId id="309" r:id="rId19"/>
    <p:sldId id="310" r:id="rId20"/>
    <p:sldId id="311" r:id="rId21"/>
    <p:sldId id="283" r:id="rId22"/>
    <p:sldId id="286" r:id="rId23"/>
    <p:sldId id="269" r:id="rId24"/>
    <p:sldId id="271" r:id="rId25"/>
    <p:sldId id="300" r:id="rId26"/>
    <p:sldId id="313" r:id="rId27"/>
    <p:sldId id="314" r:id="rId28"/>
    <p:sldId id="288" r:id="rId29"/>
    <p:sldId id="263" r:id="rId30"/>
    <p:sldId id="26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8F1805-BEA6-9069-1CE9-D516F942EAA9}" name="Elia Karimi Sisan" initials="ES" userId="S::elia.karimi@comm100.com::3c7f2ed4-249a-4b1c-bd14-fab83ad7821a" providerId="AD"/>
  <p188:author id="{C9F80164-0CED-0CEC-5415-7758A5DB3C86}" name="Chris Bechtel" initials="CB" userId="S::chris.bechtel@comm100.com::63dc7409-9130-409e-9720-496e397db23c" providerId="AD"/>
  <p188:author id="{E5DCA37E-8FF1-47C8-2CF2-B8D0DF73366F}" name="Kate Rogerson" initials="KR" userId="S::kate.rogerson@comm100.com::6ee898f4-b62a-4c86-92a4-c77646c2151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 /><Relationship Id="rId13" Type="http://schemas.openxmlformats.org/officeDocument/2006/relationships/slide" Target="slides/slide6.xml" /><Relationship Id="rId18" Type="http://schemas.openxmlformats.org/officeDocument/2006/relationships/slide" Target="slides/slide11.xml" /><Relationship Id="rId26" Type="http://schemas.openxmlformats.org/officeDocument/2006/relationships/slide" Target="slides/slide19.xml" /><Relationship Id="rId3" Type="http://schemas.openxmlformats.org/officeDocument/2006/relationships/customXml" Target="../customXml/item3.xml" /><Relationship Id="rId21" Type="http://schemas.openxmlformats.org/officeDocument/2006/relationships/slide" Target="slides/slide14.xml" /><Relationship Id="rId34" Type="http://schemas.openxmlformats.org/officeDocument/2006/relationships/viewProps" Target="viewProps.xml" /><Relationship Id="rId7" Type="http://schemas.openxmlformats.org/officeDocument/2006/relationships/slideMaster" Target="slideMasters/slideMaster3.xml" /><Relationship Id="rId12" Type="http://schemas.openxmlformats.org/officeDocument/2006/relationships/slide" Target="slides/slide5.xml" /><Relationship Id="rId17" Type="http://schemas.openxmlformats.org/officeDocument/2006/relationships/slide" Target="slides/slide10.xml" /><Relationship Id="rId25" Type="http://schemas.openxmlformats.org/officeDocument/2006/relationships/slide" Target="slides/slide18.xml" /><Relationship Id="rId33" Type="http://schemas.openxmlformats.org/officeDocument/2006/relationships/presProps" Target="presProps.xml" /><Relationship Id="rId2" Type="http://schemas.openxmlformats.org/officeDocument/2006/relationships/customXml" Target="../customXml/item2.xml" /><Relationship Id="rId16" Type="http://schemas.openxmlformats.org/officeDocument/2006/relationships/slide" Target="slides/slide9.xml" /><Relationship Id="rId20" Type="http://schemas.openxmlformats.org/officeDocument/2006/relationships/slide" Target="slides/slide13.xml" /><Relationship Id="rId29" Type="http://schemas.openxmlformats.org/officeDocument/2006/relationships/slide" Target="slides/slide22.xml" /><Relationship Id="rId1" Type="http://schemas.openxmlformats.org/officeDocument/2006/relationships/customXml" Target="../customXml/item1.xml" /><Relationship Id="rId6" Type="http://schemas.openxmlformats.org/officeDocument/2006/relationships/slideMaster" Target="slideMasters/slideMaster2.xml" /><Relationship Id="rId11" Type="http://schemas.openxmlformats.org/officeDocument/2006/relationships/slide" Target="slides/slide4.xml" /><Relationship Id="rId24" Type="http://schemas.openxmlformats.org/officeDocument/2006/relationships/slide" Target="slides/slide17.xml" /><Relationship Id="rId32" Type="http://schemas.openxmlformats.org/officeDocument/2006/relationships/notesMaster" Target="notesMasters/notesMaster1.xml" /><Relationship Id="rId37" Type="http://schemas.microsoft.com/office/2018/10/relationships/authors" Target="authors.xml" /><Relationship Id="rId5" Type="http://schemas.openxmlformats.org/officeDocument/2006/relationships/slideMaster" Target="slideMasters/slideMaster1.xml" /><Relationship Id="rId15" Type="http://schemas.openxmlformats.org/officeDocument/2006/relationships/slide" Target="slides/slide8.xml" /><Relationship Id="rId23" Type="http://schemas.openxmlformats.org/officeDocument/2006/relationships/slide" Target="slides/slide16.xml" /><Relationship Id="rId28" Type="http://schemas.openxmlformats.org/officeDocument/2006/relationships/slide" Target="slides/slide21.xml" /><Relationship Id="rId36" Type="http://schemas.openxmlformats.org/officeDocument/2006/relationships/tableStyles" Target="tableStyles.xml" /><Relationship Id="rId10" Type="http://schemas.openxmlformats.org/officeDocument/2006/relationships/slide" Target="slides/slide3.xml" /><Relationship Id="rId19" Type="http://schemas.openxmlformats.org/officeDocument/2006/relationships/slide" Target="slides/slide12.xml" /><Relationship Id="rId31" Type="http://schemas.openxmlformats.org/officeDocument/2006/relationships/slide" Target="slides/slide24.xml" /><Relationship Id="rId4" Type="http://schemas.openxmlformats.org/officeDocument/2006/relationships/customXml" Target="../customXml/item4.xml" /><Relationship Id="rId9" Type="http://schemas.openxmlformats.org/officeDocument/2006/relationships/slide" Target="slides/slide2.xml" /><Relationship Id="rId14" Type="http://schemas.openxmlformats.org/officeDocument/2006/relationships/slide" Target="slides/slide7.xml" /><Relationship Id="rId22" Type="http://schemas.openxmlformats.org/officeDocument/2006/relationships/slide" Target="slides/slide15.xml" /><Relationship Id="rId27" Type="http://schemas.openxmlformats.org/officeDocument/2006/relationships/slide" Target="slides/slide20.xml" /><Relationship Id="rId30" Type="http://schemas.openxmlformats.org/officeDocument/2006/relationships/slide" Target="slides/slide23.xml" /><Relationship Id="rId35" Type="http://schemas.openxmlformats.org/officeDocument/2006/relationships/theme" Target="theme/theme1.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AF8377-A61F-4C71-AD2E-31C4C0445CCE}" type="datetimeFigureOut">
              <a:t>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13C278-FB80-4037-AB8D-60B4E671D758}" type="slidenum">
              <a:t>‹#›</a:t>
            </a:fld>
            <a:endParaRPr lang="en-US"/>
          </a:p>
        </p:txBody>
      </p:sp>
    </p:spTree>
    <p:extLst>
      <p:ext uri="{BB962C8B-B14F-4D97-AF65-F5344CB8AC3E}">
        <p14:creationId xmlns:p14="http://schemas.microsoft.com/office/powerpoint/2010/main" val="1801662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omm100.com/platform/livechat-ai/" TargetMode="External" /><Relationship Id="rId2" Type="http://schemas.openxmlformats.org/officeDocument/2006/relationships/slide" Target="../slides/slide14.xml" /><Relationship Id="rId1" Type="http://schemas.openxmlformats.org/officeDocument/2006/relationships/notesMaster" Target="../notesMasters/notesMaster1.xml" /><Relationship Id="rId4" Type="http://schemas.openxmlformats.org/officeDocument/2006/relationships/hyperlink" Target="https://en.wikipedia.org/wiki/Document_Object_Model" TargetMode="Externa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omm100.com/platform/ai/chatbot/sentiment-analysis/?campaign_id=Platform-AIChatbot-Reporting" TargetMode="External" /><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13C278-FB80-4037-AB8D-60B4E671D758}" type="slidenum">
              <a:rPr lang="en-CA" smtClean="0"/>
              <a:t>2</a:t>
            </a:fld>
            <a:endParaRPr lang="en-CA"/>
          </a:p>
        </p:txBody>
      </p:sp>
    </p:spTree>
    <p:extLst>
      <p:ext uri="{BB962C8B-B14F-4D97-AF65-F5344CB8AC3E}">
        <p14:creationId xmlns:p14="http://schemas.microsoft.com/office/powerpoint/2010/main" val="45676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Elia's Notes: </a:t>
            </a:r>
            <a:r>
              <a:rPr lang="en-US" dirty="0"/>
              <a:t>Our Chatbot allows your customers to interact with a Chatbot to receive information about products or services quickly and efficiently by sending data to your own web application using a “Webhook”. A Webhook is a custom web callback query used to provide real-time information. This can in turn lead to higher efficiency across your department as routine tasks such as checking a specific students Housing Admissions Status or providing up-to-date Room availabilities for students looking to reside on campus can be automated via Webhooks, as shown in the two Gifs!</a:t>
            </a:r>
          </a:p>
          <a:p>
            <a:endParaRPr lang="en-US" dirty="0">
              <a:cs typeface="Calibri"/>
            </a:endParaRPr>
          </a:p>
          <a:p>
            <a:r>
              <a:rPr lang="en-US" dirty="0"/>
              <a:t>Something to also point out here is that if a chatbot doesn't have webhooks or API integrations, it may not be able to connect with other systems or platforms. This can limit its capabilities and make it less useful for users. It's important for a chatbot to have webhooks and API integrations to enable it to interact with other systems and provide a more comprehensive and useful service to users.</a:t>
            </a:r>
          </a:p>
        </p:txBody>
      </p:sp>
      <p:sp>
        <p:nvSpPr>
          <p:cNvPr id="4" name="Slide Number Placeholder 3"/>
          <p:cNvSpPr>
            <a:spLocks noGrp="1"/>
          </p:cNvSpPr>
          <p:nvPr>
            <p:ph type="sldNum" sz="quarter" idx="5"/>
          </p:nvPr>
        </p:nvSpPr>
        <p:spPr/>
        <p:txBody>
          <a:bodyPr/>
          <a:lstStyle/>
          <a:p>
            <a:fld id="{F713C278-FB80-4037-AB8D-60B4E671D758}" type="slidenum">
              <a:rPr lang="en-CA" smtClean="0"/>
              <a:t>13</a:t>
            </a:fld>
            <a:endParaRPr lang="en-CA"/>
          </a:p>
        </p:txBody>
      </p:sp>
    </p:spTree>
    <p:extLst>
      <p:ext uri="{BB962C8B-B14F-4D97-AF65-F5344CB8AC3E}">
        <p14:creationId xmlns:p14="http://schemas.microsoft.com/office/powerpoint/2010/main" val="1730396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b="1" dirty="0"/>
              <a:t>Webhooks:</a:t>
            </a:r>
            <a:endParaRPr lang="en-US" dirty="0"/>
          </a:p>
          <a:p>
            <a:pPr marL="628650" lvl="1" indent="-171450">
              <a:buFont typeface="Arial"/>
              <a:buChar char="•"/>
            </a:pPr>
            <a:r>
              <a:rPr lang="en-US" dirty="0">
                <a:hlinkClick r:id="rId3"/>
              </a:rPr>
              <a:t>Comm100’s Chatbot</a:t>
            </a:r>
            <a:r>
              <a:rPr lang="en-US" dirty="0"/>
              <a:t> allows your customers to interact with a Chatbot to receive information about products or services quickly and efficiently. </a:t>
            </a:r>
          </a:p>
          <a:p>
            <a:pPr marL="628650" lvl="1" indent="-171450">
              <a:buFont typeface="Arial"/>
              <a:buChar char="•"/>
            </a:pPr>
            <a:r>
              <a:rPr lang="en-US" dirty="0"/>
              <a:t>However, you may need to extend the capabilities of our Chatbot by connecting it to your own database for more personalized and dedicated service.</a:t>
            </a:r>
          </a:p>
          <a:p>
            <a:pPr marL="628650" lvl="1" indent="-171450">
              <a:buFont typeface="Arial"/>
              <a:buChar char="•"/>
            </a:pPr>
            <a:r>
              <a:rPr lang="en-US" dirty="0"/>
              <a:t>Now, with the latest update, our Chatbot can send data to your own web application using a “Webhook”. A Webhook is a custom web callback query used to provide real-time information.</a:t>
            </a:r>
          </a:p>
          <a:p>
            <a:pPr marL="628650" lvl="1" indent="-171450">
              <a:buFont typeface="Arial"/>
              <a:buChar char="•"/>
            </a:pPr>
            <a:r>
              <a:rPr lang="en-US" dirty="0"/>
              <a:t>To set up these new personalized questions, you can supply Chatbot with a URL of the web application to receive the Webhook data and return the relevant information to our Chatbot service.</a:t>
            </a:r>
          </a:p>
          <a:p>
            <a:pPr marL="171450" indent="-171450">
              <a:buFont typeface="Arial"/>
              <a:buChar char="•"/>
            </a:pPr>
            <a:r>
              <a:rPr lang="en-US" b="1" dirty="0"/>
              <a:t>API Integrations:</a:t>
            </a:r>
            <a:endParaRPr lang="en-US" dirty="0"/>
          </a:p>
          <a:p>
            <a:r>
              <a:rPr lang="en-US" dirty="0"/>
              <a:t> </a:t>
            </a:r>
            <a:endParaRPr lang="en-US" dirty="0">
              <a:cs typeface="Calibri"/>
            </a:endParaRPr>
          </a:p>
          <a:p>
            <a:pPr marL="628650" lvl="1" indent="-171450">
              <a:buFont typeface="Arial"/>
              <a:buChar char="•"/>
            </a:pPr>
            <a:r>
              <a:rPr lang="en-US" dirty="0"/>
              <a:t>While a chatbot on its own is a powerful customer service tool, using chatbots to their fullest potential means integrating them with your existing services and systems. </a:t>
            </a:r>
          </a:p>
          <a:p>
            <a:pPr marL="628650" lvl="1" indent="-171450">
              <a:buFont typeface="Arial"/>
              <a:buChar char="•"/>
            </a:pPr>
            <a:r>
              <a:rPr lang="en-US" dirty="0"/>
              <a:t>Whether your bot support sales, tech support, or both, you can integrate a chatbot with your CRM system to ensure data is shared across the platforms to achieve data clarity, consistency, and transparency across teams and throughout the customer lifecycle. It also eliminates the need to manually log interactions and update data. </a:t>
            </a:r>
          </a:p>
          <a:p>
            <a:pPr marL="171450" indent="-171450">
              <a:buFont typeface="Arial"/>
              <a:buChar char="•"/>
            </a:pPr>
            <a:r>
              <a:rPr lang="en-US" b="1" dirty="0"/>
              <a:t>Custom Variables:</a:t>
            </a:r>
            <a:endParaRPr lang="en-US" dirty="0"/>
          </a:p>
          <a:p>
            <a:pPr marL="628650" lvl="1" indent="-171450">
              <a:buFont typeface="Arial"/>
              <a:buChar char="•"/>
            </a:pPr>
            <a:r>
              <a:rPr lang="en-US" dirty="0"/>
              <a:t>Comm100 Live Chat Custom Variable uses HTML Document Object Model (</a:t>
            </a:r>
            <a:r>
              <a:rPr lang="en-US" dirty="0">
                <a:hlinkClick r:id="rId4"/>
              </a:rPr>
              <a:t>DOM</a:t>
            </a:r>
            <a:r>
              <a:rPr lang="en-US" dirty="0"/>
              <a:t>) or JavaScript variables to read your website's information. Now Custom Variable will also retrieve </a:t>
            </a:r>
            <a:r>
              <a:rPr lang="en-US" dirty="0" err="1"/>
              <a:t>QueryString</a:t>
            </a:r>
            <a:r>
              <a:rPr lang="en-US" dirty="0"/>
              <a:t> from URL which is not JavaScript based.</a:t>
            </a:r>
            <a:endParaRPr lang="en-US" dirty="0">
              <a:cs typeface="Calibri"/>
            </a:endParaRPr>
          </a:p>
          <a:p>
            <a:pPr marL="628650" lvl="1" indent="-171450">
              <a:buFont typeface="Arial"/>
              <a:buChar char="•"/>
            </a:pPr>
            <a:r>
              <a:rPr lang="en-US" dirty="0"/>
              <a:t>To utilize custom variables, you need to have that content or information on your website already, and then specify the DOM, JavaScript variable expression or </a:t>
            </a:r>
            <a:r>
              <a:rPr lang="en-US" dirty="0" err="1"/>
              <a:t>QueryString</a:t>
            </a:r>
            <a:r>
              <a:rPr lang="en-US" dirty="0"/>
              <a:t> from the URL in Comm100 Live Chat to read that content or information to your chat console.</a:t>
            </a:r>
          </a:p>
          <a:p>
            <a:pPr marL="171450" indent="-171450">
              <a:buFont typeface="Arial"/>
              <a:buChar char="•"/>
            </a:pPr>
            <a:r>
              <a:rPr lang="en-US" b="1" dirty="0"/>
              <a:t>Conditional Logic:</a:t>
            </a:r>
            <a:endParaRPr lang="en-US" dirty="0"/>
          </a:p>
          <a:p>
            <a:pPr marL="1085850" lvl="2" indent="-171450">
              <a:buFont typeface="Arial"/>
              <a:buChar char="•"/>
            </a:pPr>
            <a:r>
              <a:rPr lang="en-US" dirty="0"/>
              <a:t>Conditions are a step that can be used within a chatbot answer flow that changes the path a visitor will take based on information about them.  In Comm100 Bot, you can add conditions via the Conditions action in the Intents-Answers and Event Messages flow builder.</a:t>
            </a:r>
          </a:p>
          <a:p>
            <a:endParaRPr lang="en-US" dirty="0">
              <a:cs typeface="Calibri"/>
            </a:endParaRPr>
          </a:p>
        </p:txBody>
      </p:sp>
      <p:sp>
        <p:nvSpPr>
          <p:cNvPr id="4" name="Slide Number Placeholder 3"/>
          <p:cNvSpPr>
            <a:spLocks noGrp="1"/>
          </p:cNvSpPr>
          <p:nvPr>
            <p:ph type="sldNum" sz="quarter" idx="5"/>
          </p:nvPr>
        </p:nvSpPr>
        <p:spPr/>
        <p:txBody>
          <a:bodyPr/>
          <a:lstStyle/>
          <a:p>
            <a:fld id="{F713C278-FB80-4037-AB8D-60B4E671D758}" type="slidenum">
              <a:rPr lang="en-CA" smtClean="0"/>
              <a:t>14</a:t>
            </a:fld>
            <a:endParaRPr lang="en-CA"/>
          </a:p>
        </p:txBody>
      </p:sp>
    </p:spTree>
    <p:extLst>
      <p:ext uri="{BB962C8B-B14F-4D97-AF65-F5344CB8AC3E}">
        <p14:creationId xmlns:p14="http://schemas.microsoft.com/office/powerpoint/2010/main" val="2029433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3498a4a6d2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3498a4a6d2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3498a4a6d2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3498a4a6d2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3498a4a6d2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13498a4a6d2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3498a4a6d2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13498a4a6d2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83326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b="1" dirty="0"/>
              <a:t>Flow Builder – </a:t>
            </a:r>
            <a:endParaRPr lang="en-US" dirty="0"/>
          </a:p>
          <a:p>
            <a:pPr marL="285750" lvl="1" indent="-285750">
              <a:buFont typeface="Arial"/>
              <a:buChar char="•"/>
            </a:pPr>
            <a:r>
              <a:rPr lang="en-US" dirty="0"/>
              <a:t>We designed the Comm100 Chat Bot interface for simplicity and speed, with no code or technical skills required! </a:t>
            </a:r>
            <a:endParaRPr lang="en-US" dirty="0">
              <a:cs typeface="Calibri"/>
            </a:endParaRPr>
          </a:p>
          <a:p>
            <a:pPr marL="285750" indent="-285750">
              <a:buFont typeface="Arial"/>
              <a:buChar char="•"/>
            </a:pPr>
            <a:r>
              <a:rPr lang="en-US" b="1" dirty="0"/>
              <a:t>Machine Learning - </a:t>
            </a:r>
            <a:r>
              <a:rPr lang="en-US" dirty="0"/>
              <a:t>The AI Chatbot uses Machine Learning to study conversations, identify gaps in responses, and suggest which answers might need improvement - This ensures your Bot is always improving and always up to date with the changing landscape of your customer’s needs </a:t>
            </a:r>
            <a:endParaRPr lang="en-US" dirty="0">
              <a:cs typeface="Calibri"/>
            </a:endParaRPr>
          </a:p>
          <a:p>
            <a:pPr marL="285750" lvl="1" indent="-285750">
              <a:buFont typeface="Arial"/>
              <a:buChar char="•"/>
            </a:pPr>
            <a:r>
              <a:rPr lang="en-US" dirty="0"/>
              <a:t>The secret to a good AI-powered chatbots solution is the ability to learn from conversations. Just like school, your bot needs someone to check on its answers from time to time. The Comm100 AI platform features a simple interface that lets you train your AI chatbot on the more complex questions quickly and easily</a:t>
            </a:r>
            <a:endParaRPr lang="en-US" dirty="0">
              <a:cs typeface="Calibri"/>
            </a:endParaRPr>
          </a:p>
          <a:p>
            <a:pPr marL="285750" indent="-285750">
              <a:buFont typeface="Arial"/>
              <a:buChar char="•"/>
            </a:pPr>
            <a:r>
              <a:rPr lang="en-US" b="1" dirty="0"/>
              <a:t>Bot-Agent Cooperation: </a:t>
            </a:r>
            <a:r>
              <a:rPr lang="en-US" dirty="0"/>
              <a:t>Everyone knows that not all conversations are meant for bots. When your visitors have especially complex needs, or a VIP logs on, you want to be able to take the reins of a chat or at least monitor the conversation. Comm100 AI Chatbot offers complete control over which conversations it handles, and when it hands them over to its human counterparts.</a:t>
            </a:r>
            <a:endParaRPr lang="en-US" dirty="0">
              <a:cs typeface="Calibri"/>
            </a:endParaRPr>
          </a:p>
          <a:p>
            <a:pPr marL="285750" indent="-285750">
              <a:buFont typeface="Arial"/>
              <a:buChar char="•"/>
            </a:pPr>
            <a:r>
              <a:rPr lang="en-US" b="1" dirty="0"/>
              <a:t>Comprehensive Reporting: </a:t>
            </a:r>
            <a:r>
              <a:rPr lang="en-US" dirty="0"/>
              <a:t>Comm100 provides a robust reporting suite that allows you to measure the performance of your AI customer service chatbot. Detailed reports for the number of chats resolved by the bot, real-time </a:t>
            </a:r>
            <a:r>
              <a:rPr lang="en-US" dirty="0">
                <a:hlinkClick r:id="rId3"/>
              </a:rPr>
              <a:t>Sentiment Analysis</a:t>
            </a:r>
            <a:r>
              <a:rPr lang="en-US" dirty="0"/>
              <a:t>, and answer confidence allow you to prove ROI and identify opportunities to improve your chatbot. It also includes comparative reports between bots and agents, so you can understand how the bot measures up to its human counterparts.</a:t>
            </a:r>
            <a:endParaRPr lang="en-US" dirty="0">
              <a:cs typeface="Calibri"/>
            </a:endParaRPr>
          </a:p>
          <a:p>
            <a:pPr marL="285750" indent="-285750">
              <a:buFont typeface="Arial"/>
              <a:buChar char="•"/>
            </a:pPr>
            <a:r>
              <a:rPr lang="en-US" b="1" dirty="0"/>
              <a:t>World-Class Capabilities, Easy setup and Maintenance</a:t>
            </a:r>
            <a:endParaRPr lang="en-US" dirty="0"/>
          </a:p>
          <a:p>
            <a:pPr marL="285750" lvl="1" indent="-285750">
              <a:buFont typeface="Arial"/>
              <a:buChar char="•"/>
            </a:pPr>
            <a:r>
              <a:rPr lang="en-US" dirty="0"/>
              <a:t>Our Chatbot combines powerful AI with an easy-to-use, code-free UI so that you can have the confidence, control, and comfort you need to take full advantage of everything that AI has to offer.</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713C278-FB80-4037-AB8D-60B4E671D758}" type="slidenum">
              <a:rPr lang="en-CA" smtClean="0"/>
              <a:t>21</a:t>
            </a:fld>
            <a:endParaRPr lang="en-CA"/>
          </a:p>
        </p:txBody>
      </p:sp>
    </p:spTree>
    <p:extLst>
      <p:ext uri="{BB962C8B-B14F-4D97-AF65-F5344CB8AC3E}">
        <p14:creationId xmlns:p14="http://schemas.microsoft.com/office/powerpoint/2010/main" val="3085761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3498a4a6d2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3498a4a6d2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13C278-FB80-4037-AB8D-60B4E671D758}" type="slidenum">
              <a:rPr lang="en-CA" smtClean="0"/>
              <a:t>5</a:t>
            </a:fld>
            <a:endParaRPr lang="en-CA"/>
          </a:p>
        </p:txBody>
      </p:sp>
    </p:spTree>
    <p:extLst>
      <p:ext uri="{BB962C8B-B14F-4D97-AF65-F5344CB8AC3E}">
        <p14:creationId xmlns:p14="http://schemas.microsoft.com/office/powerpoint/2010/main" val="526542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13C278-FB80-4037-AB8D-60B4E671D758}" type="slidenum">
              <a:rPr lang="en-CA" smtClean="0"/>
              <a:t>6</a:t>
            </a:fld>
            <a:endParaRPr lang="en-CA"/>
          </a:p>
        </p:txBody>
      </p:sp>
    </p:spTree>
    <p:extLst>
      <p:ext uri="{BB962C8B-B14F-4D97-AF65-F5344CB8AC3E}">
        <p14:creationId xmlns:p14="http://schemas.microsoft.com/office/powerpoint/2010/main" val="2301257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13C278-FB80-4037-AB8D-60B4E671D758}" type="slidenum">
              <a:rPr lang="en-CA" smtClean="0"/>
              <a:t>7</a:t>
            </a:fld>
            <a:endParaRPr lang="en-CA"/>
          </a:p>
        </p:txBody>
      </p:sp>
    </p:spTree>
    <p:extLst>
      <p:ext uri="{BB962C8B-B14F-4D97-AF65-F5344CB8AC3E}">
        <p14:creationId xmlns:p14="http://schemas.microsoft.com/office/powerpoint/2010/main" val="3723802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Elia's Notes: </a:t>
            </a:r>
            <a:r>
              <a:rPr lang="en-US" dirty="0"/>
              <a:t>Transactional bots do such things as retrieve specific data from a customer record and interact with people via email to automatically complete tasks such as finding an available meeting time in your calendar and moving data from one platform to another. Also, it can reduce repetitive work by automating common and time-consuming queries such as providing Housing Estimates to prospective students, which may be something that takes 5-10 minutes for an Agent to calculate, but is done almost instantaneously with the Bot, as shown in the Gif!</a:t>
            </a:r>
          </a:p>
          <a:p>
            <a:endParaRPr lang="en-US" dirty="0"/>
          </a:p>
        </p:txBody>
      </p:sp>
      <p:sp>
        <p:nvSpPr>
          <p:cNvPr id="4" name="Slide Number Placeholder 3"/>
          <p:cNvSpPr>
            <a:spLocks noGrp="1"/>
          </p:cNvSpPr>
          <p:nvPr>
            <p:ph type="sldNum" sz="quarter" idx="5"/>
          </p:nvPr>
        </p:nvSpPr>
        <p:spPr/>
        <p:txBody>
          <a:bodyPr/>
          <a:lstStyle/>
          <a:p>
            <a:fld id="{F713C278-FB80-4037-AB8D-60B4E671D758}" type="slidenum">
              <a:rPr lang="en-CA" smtClean="0"/>
              <a:t>9</a:t>
            </a:fld>
            <a:endParaRPr lang="en-CA"/>
          </a:p>
        </p:txBody>
      </p:sp>
    </p:spTree>
    <p:extLst>
      <p:ext uri="{BB962C8B-B14F-4D97-AF65-F5344CB8AC3E}">
        <p14:creationId xmlns:p14="http://schemas.microsoft.com/office/powerpoint/2010/main" val="3569938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Jed's Notes: </a:t>
            </a:r>
            <a:r>
              <a:rPr lang="en-US" dirty="0"/>
              <a:t>Question Variations are the one of the important module which seamlessly works with Intents. Question Variations allows to add multiple questions so that it helps to process the user inputs more effectively by our Natural Language Processing engine</a:t>
            </a:r>
          </a:p>
          <a:p>
            <a:endParaRPr lang="en-US" dirty="0"/>
          </a:p>
        </p:txBody>
      </p:sp>
      <p:sp>
        <p:nvSpPr>
          <p:cNvPr id="4" name="Slide Number Placeholder 3"/>
          <p:cNvSpPr>
            <a:spLocks noGrp="1"/>
          </p:cNvSpPr>
          <p:nvPr>
            <p:ph type="sldNum" sz="quarter" idx="5"/>
          </p:nvPr>
        </p:nvSpPr>
        <p:spPr/>
        <p:txBody>
          <a:bodyPr/>
          <a:lstStyle/>
          <a:p>
            <a:fld id="{F713C278-FB80-4037-AB8D-60B4E671D758}" type="slidenum">
              <a:rPr lang="en-CA" smtClean="0"/>
              <a:t>10</a:t>
            </a:fld>
            <a:endParaRPr lang="en-CA"/>
          </a:p>
        </p:txBody>
      </p:sp>
    </p:spTree>
    <p:extLst>
      <p:ext uri="{BB962C8B-B14F-4D97-AF65-F5344CB8AC3E}">
        <p14:creationId xmlns:p14="http://schemas.microsoft.com/office/powerpoint/2010/main" val="2440193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cs typeface="Calibri"/>
              </a:rPr>
              <a:t>Elia's Notes: </a:t>
            </a:r>
            <a:r>
              <a:rPr lang="en-US" dirty="0"/>
              <a:t>Webhooks can be used to automatically update the Chatbot intents based on the changes to a particular page on a website. Example: Customers end goal is to extract the information from the site and have it handy whenever a visitor asks a question via the Bot. From the backend, we can see there are no hardcoded answers, but merely a Webhook call and a message that is displayed to the user. What happens here, is that when the </a:t>
            </a:r>
            <a:r>
              <a:rPr lang="en-US" dirty="0" err="1"/>
              <a:t>Midserver</a:t>
            </a:r>
            <a:r>
              <a:rPr lang="en-US" dirty="0"/>
              <a:t> receives the webhook call for a specific question, it retrieves the webpages full source HTML,  and in turn, findings a specific answer ID for the specific question being asked and returns the answers content as a Webhook response.</a:t>
            </a:r>
          </a:p>
          <a:p>
            <a:pPr marL="171450" indent="-171450">
              <a:buFont typeface="Arial"/>
              <a:buChar char="•"/>
            </a:pP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713C278-FB80-4037-AB8D-60B4E671D758}" type="slidenum">
              <a:rPr lang="en-CA" smtClean="0"/>
              <a:t>11</a:t>
            </a:fld>
            <a:endParaRPr lang="en-CA"/>
          </a:p>
        </p:txBody>
      </p:sp>
    </p:spTree>
    <p:extLst>
      <p:ext uri="{BB962C8B-B14F-4D97-AF65-F5344CB8AC3E}">
        <p14:creationId xmlns:p14="http://schemas.microsoft.com/office/powerpoint/2010/main" val="1632006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Jed's Notes: </a:t>
            </a:r>
            <a:r>
              <a:rPr lang="en-US" dirty="0"/>
              <a:t>By having it available 24/7, our Chatbot can increase engagement with domestic and international students. Also, it can reduce email and call volume by delivering immediate, 24/7 support.</a:t>
            </a:r>
            <a:endParaRPr lang="en-US" dirty="0">
              <a:cs typeface="Calibri"/>
            </a:endParaRPr>
          </a:p>
        </p:txBody>
      </p:sp>
      <p:sp>
        <p:nvSpPr>
          <p:cNvPr id="4" name="Slide Number Placeholder 3"/>
          <p:cNvSpPr>
            <a:spLocks noGrp="1"/>
          </p:cNvSpPr>
          <p:nvPr>
            <p:ph type="sldNum" sz="quarter" idx="5"/>
          </p:nvPr>
        </p:nvSpPr>
        <p:spPr/>
        <p:txBody>
          <a:bodyPr/>
          <a:lstStyle/>
          <a:p>
            <a:fld id="{F713C278-FB80-4037-AB8D-60B4E671D758}" type="slidenum">
              <a:rPr lang="en-CA" smtClean="0"/>
              <a:t>12</a:t>
            </a:fld>
            <a:endParaRPr lang="en-CA"/>
          </a:p>
        </p:txBody>
      </p:sp>
    </p:spTree>
    <p:extLst>
      <p:ext uri="{BB962C8B-B14F-4D97-AF65-F5344CB8AC3E}">
        <p14:creationId xmlns:p14="http://schemas.microsoft.com/office/powerpoint/2010/main" val="1087672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1.png" /><Relationship Id="rId1" Type="http://schemas.openxmlformats.org/officeDocument/2006/relationships/slideMaster" Target="../slideMasters/slideMaster1.xml" /><Relationship Id="rId4" Type="http://schemas.openxmlformats.org/officeDocument/2006/relationships/image" Target="../media/image3.png"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5E5B7-DED5-F545-B932-04FF5B4B8B2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9BAE150-DF3B-DF4F-BA0B-34B81D090C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9026F0E-3D3C-D54D-B5DB-33B396656E62}"/>
              </a:ext>
            </a:extLst>
          </p:cNvPr>
          <p:cNvSpPr>
            <a:spLocks noGrp="1"/>
          </p:cNvSpPr>
          <p:nvPr>
            <p:ph type="dt" sz="half" idx="10"/>
          </p:nvPr>
        </p:nvSpPr>
        <p:spPr/>
        <p:txBody>
          <a:bodyPr/>
          <a:lstStyle/>
          <a:p>
            <a:fld id="{E4332767-C7ED-DC4B-B2E9-B0B4AFA65086}" type="datetimeFigureOut">
              <a:rPr lang="en-US" smtClean="0"/>
              <a:t>1/7/2023</a:t>
            </a:fld>
            <a:endParaRPr lang="en-US"/>
          </a:p>
        </p:txBody>
      </p:sp>
      <p:sp>
        <p:nvSpPr>
          <p:cNvPr id="5" name="Footer Placeholder 4">
            <a:extLst>
              <a:ext uri="{FF2B5EF4-FFF2-40B4-BE49-F238E27FC236}">
                <a16:creationId xmlns:a16="http://schemas.microsoft.com/office/drawing/2014/main" id="{202B7434-5C07-B145-BCF9-EB4AAA170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A0FBB0-72A0-5A47-AB91-F51F751C6D7B}"/>
              </a:ext>
            </a:extLst>
          </p:cNvPr>
          <p:cNvSpPr>
            <a:spLocks noGrp="1"/>
          </p:cNvSpPr>
          <p:nvPr>
            <p:ph type="sldNum" sz="quarter" idx="12"/>
          </p:nvPr>
        </p:nvSpPr>
        <p:spPr/>
        <p:txBody>
          <a:bodyPr/>
          <a:lstStyle/>
          <a:p>
            <a:fld id="{B937F3A0-B2F8-1344-9E8A-083C0061A38F}" type="slidenum">
              <a:rPr lang="en-US" smtClean="0"/>
              <a:t>‹#›</a:t>
            </a:fld>
            <a:endParaRPr lang="en-US"/>
          </a:p>
        </p:txBody>
      </p:sp>
    </p:spTree>
    <p:extLst>
      <p:ext uri="{BB962C8B-B14F-4D97-AF65-F5344CB8AC3E}">
        <p14:creationId xmlns:p14="http://schemas.microsoft.com/office/powerpoint/2010/main" val="86066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D1105-D451-3D42-BC87-0958B24277A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0ED14FB-872C-3747-844C-91E844FE64F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7DA4F02-4A92-3544-89BD-F72D4398172B}"/>
              </a:ext>
            </a:extLst>
          </p:cNvPr>
          <p:cNvSpPr>
            <a:spLocks noGrp="1"/>
          </p:cNvSpPr>
          <p:nvPr>
            <p:ph type="dt" sz="half" idx="10"/>
          </p:nvPr>
        </p:nvSpPr>
        <p:spPr/>
        <p:txBody>
          <a:bodyPr/>
          <a:lstStyle/>
          <a:p>
            <a:fld id="{E4332767-C7ED-DC4B-B2E9-B0B4AFA65086}" type="datetimeFigureOut">
              <a:rPr lang="en-US" smtClean="0"/>
              <a:t>1/7/2023</a:t>
            </a:fld>
            <a:endParaRPr lang="en-US"/>
          </a:p>
        </p:txBody>
      </p:sp>
      <p:sp>
        <p:nvSpPr>
          <p:cNvPr id="5" name="Footer Placeholder 4">
            <a:extLst>
              <a:ext uri="{FF2B5EF4-FFF2-40B4-BE49-F238E27FC236}">
                <a16:creationId xmlns:a16="http://schemas.microsoft.com/office/drawing/2014/main" id="{78F6412A-C433-0D41-93D3-CE7D905FF6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122479-B5AB-7443-BBBE-F8DCF0CBCED5}"/>
              </a:ext>
            </a:extLst>
          </p:cNvPr>
          <p:cNvSpPr>
            <a:spLocks noGrp="1"/>
          </p:cNvSpPr>
          <p:nvPr>
            <p:ph type="sldNum" sz="quarter" idx="12"/>
          </p:nvPr>
        </p:nvSpPr>
        <p:spPr/>
        <p:txBody>
          <a:bodyPr/>
          <a:lstStyle/>
          <a:p>
            <a:fld id="{B937F3A0-B2F8-1344-9E8A-083C0061A38F}" type="slidenum">
              <a:rPr lang="en-US" smtClean="0"/>
              <a:t>‹#›</a:t>
            </a:fld>
            <a:endParaRPr lang="en-US"/>
          </a:p>
        </p:txBody>
      </p:sp>
    </p:spTree>
    <p:extLst>
      <p:ext uri="{BB962C8B-B14F-4D97-AF65-F5344CB8AC3E}">
        <p14:creationId xmlns:p14="http://schemas.microsoft.com/office/powerpoint/2010/main" val="3622479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6E7558-129F-D442-AD3B-5BBB9B29FFE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F937B4F-2B4A-F24B-86F1-9110DB7FDA1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08508C1-42E7-654C-BD5D-E926FE64F4B8}"/>
              </a:ext>
            </a:extLst>
          </p:cNvPr>
          <p:cNvSpPr>
            <a:spLocks noGrp="1"/>
          </p:cNvSpPr>
          <p:nvPr>
            <p:ph type="dt" sz="half" idx="10"/>
          </p:nvPr>
        </p:nvSpPr>
        <p:spPr/>
        <p:txBody>
          <a:bodyPr/>
          <a:lstStyle/>
          <a:p>
            <a:fld id="{E4332767-C7ED-DC4B-B2E9-B0B4AFA65086}" type="datetimeFigureOut">
              <a:rPr lang="en-US" smtClean="0"/>
              <a:t>1/7/2023</a:t>
            </a:fld>
            <a:endParaRPr lang="en-US"/>
          </a:p>
        </p:txBody>
      </p:sp>
      <p:sp>
        <p:nvSpPr>
          <p:cNvPr id="5" name="Footer Placeholder 4">
            <a:extLst>
              <a:ext uri="{FF2B5EF4-FFF2-40B4-BE49-F238E27FC236}">
                <a16:creationId xmlns:a16="http://schemas.microsoft.com/office/drawing/2014/main" id="{52A4C40F-7A25-7C4B-81E8-2690096FB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E8BEEB-58CA-CD45-AB7E-2BEAB7A08085}"/>
              </a:ext>
            </a:extLst>
          </p:cNvPr>
          <p:cNvSpPr>
            <a:spLocks noGrp="1"/>
          </p:cNvSpPr>
          <p:nvPr>
            <p:ph type="sldNum" sz="quarter" idx="12"/>
          </p:nvPr>
        </p:nvSpPr>
        <p:spPr/>
        <p:txBody>
          <a:bodyPr/>
          <a:lstStyle/>
          <a:p>
            <a:fld id="{B937F3A0-B2F8-1344-9E8A-083C0061A38F}" type="slidenum">
              <a:rPr lang="en-US" smtClean="0"/>
              <a:t>‹#›</a:t>
            </a:fld>
            <a:endParaRPr lang="en-US"/>
          </a:p>
        </p:txBody>
      </p:sp>
    </p:spTree>
    <p:extLst>
      <p:ext uri="{BB962C8B-B14F-4D97-AF65-F5344CB8AC3E}">
        <p14:creationId xmlns:p14="http://schemas.microsoft.com/office/powerpoint/2010/main" val="1132976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840567"/>
            <a:ext cx="10363200" cy="1960033"/>
          </a:xfrm>
        </p:spPr>
        <p:txBody>
          <a:bodyPr/>
          <a:lstStyle/>
          <a:p>
            <a:r>
              <a:rPr lang="en-US"/>
              <a:t>Click to edit Master title style</a:t>
            </a:r>
          </a:p>
        </p:txBody>
      </p:sp>
      <p:sp>
        <p:nvSpPr>
          <p:cNvPr id="3" name="Subtitle 2"/>
          <p:cNvSpPr>
            <a:spLocks noGrp="1"/>
          </p:cNvSpPr>
          <p:nvPr>
            <p:ph type="subTitle" idx="1"/>
          </p:nvPr>
        </p:nvSpPr>
        <p:spPr>
          <a:xfrm>
            <a:off x="1828800" y="5181600"/>
            <a:ext cx="8534400" cy="23368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5875867"/>
            <a:ext cx="10363200" cy="1816100"/>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3875618"/>
            <a:ext cx="10363200" cy="2000249"/>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133601"/>
            <a:ext cx="5384800"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133601"/>
            <a:ext cx="5384800" cy="603461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2046817"/>
            <a:ext cx="5386917"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899833"/>
            <a:ext cx="5386917"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2046817"/>
            <a:ext cx="5389033" cy="853016"/>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8" y="2899833"/>
            <a:ext cx="5389033" cy="5268384"/>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364067"/>
            <a:ext cx="4011084" cy="1549400"/>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364067"/>
            <a:ext cx="6815667" cy="780415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913467"/>
            <a:ext cx="4011084" cy="62547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A558D-0533-4D47-B8DF-103136D98089}"/>
              </a:ext>
            </a:extLst>
          </p:cNvPr>
          <p:cNvSpPr>
            <a:spLocks noGrp="1"/>
          </p:cNvSpPr>
          <p:nvPr>
            <p:ph type="title"/>
          </p:nvPr>
        </p:nvSpPr>
        <p:spPr>
          <a:xfrm>
            <a:off x="490330" y="964096"/>
            <a:ext cx="10515600" cy="726592"/>
          </a:xfrm>
        </p:spPr>
        <p:txBody>
          <a:bodyPr>
            <a:normAutofit/>
          </a:bodyPr>
          <a:lstStyle>
            <a:lvl1pPr>
              <a:defRPr sz="2400">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7C8B093-6F8C-7145-956D-A1CF6C05C51E}"/>
              </a:ext>
            </a:extLst>
          </p:cNvPr>
          <p:cNvSpPr>
            <a:spLocks noGrp="1"/>
          </p:cNvSpPr>
          <p:nvPr>
            <p:ph idx="1"/>
          </p:nvPr>
        </p:nvSpPr>
        <p:spPr>
          <a:xfrm>
            <a:off x="490330" y="1825625"/>
            <a:ext cx="10515600" cy="4351338"/>
          </a:xfrm>
        </p:spPr>
        <p:txBody>
          <a:bodyPr>
            <a:normAutofit/>
          </a:bodyPr>
          <a:lstStyle>
            <a:lvl1pPr>
              <a:defRPr sz="1100">
                <a:latin typeface="Arial" panose="020B0604020202020204" pitchFamily="34" charset="0"/>
                <a:cs typeface="Arial" panose="020B0604020202020204" pitchFamily="34" charset="0"/>
              </a:defRPr>
            </a:lvl1pPr>
            <a:lvl2pPr>
              <a:defRPr sz="1100">
                <a:latin typeface="Arial" panose="020B0604020202020204" pitchFamily="34" charset="0"/>
                <a:cs typeface="Arial" panose="020B0604020202020204" pitchFamily="34" charset="0"/>
              </a:defRPr>
            </a:lvl2pPr>
            <a:lvl3pPr>
              <a:defRPr sz="1100">
                <a:latin typeface="Arial" panose="020B0604020202020204" pitchFamily="34" charset="0"/>
                <a:cs typeface="Arial" panose="020B0604020202020204" pitchFamily="34" charset="0"/>
              </a:defRPr>
            </a:lvl3pPr>
            <a:lvl4pPr>
              <a:defRPr sz="1100">
                <a:latin typeface="Arial" panose="020B0604020202020204" pitchFamily="34" charset="0"/>
                <a:cs typeface="Arial" panose="020B0604020202020204" pitchFamily="34" charset="0"/>
              </a:defRPr>
            </a:lvl4pPr>
            <a:lvl5pPr>
              <a:defRPr sz="110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Google Shape;139;g19f4c1e38d0_0_72">
            <a:extLst>
              <a:ext uri="{FF2B5EF4-FFF2-40B4-BE49-F238E27FC236}">
                <a16:creationId xmlns:a16="http://schemas.microsoft.com/office/drawing/2014/main" id="{E4DA83EE-A3D8-BE78-7C53-9BC5CB07A04D}"/>
              </a:ext>
            </a:extLst>
          </p:cNvPr>
          <p:cNvPicPr preferRelativeResize="0"/>
          <p:nvPr userDrawn="1"/>
        </p:nvPicPr>
        <p:blipFill>
          <a:blip r:embed="rId2">
            <a:alphaModFix/>
          </a:blip>
          <a:stretch>
            <a:fillRect/>
          </a:stretch>
        </p:blipFill>
        <p:spPr>
          <a:xfrm>
            <a:off x="6096000" y="-1358088"/>
            <a:ext cx="9574175" cy="9574175"/>
          </a:xfrm>
          <a:prstGeom prst="rect">
            <a:avLst/>
          </a:prstGeom>
          <a:noFill/>
          <a:ln>
            <a:noFill/>
          </a:ln>
        </p:spPr>
      </p:pic>
      <p:pic>
        <p:nvPicPr>
          <p:cNvPr id="8" name="Google Shape;106;g19f4c1e38d0_0_28">
            <a:extLst>
              <a:ext uri="{FF2B5EF4-FFF2-40B4-BE49-F238E27FC236}">
                <a16:creationId xmlns:a16="http://schemas.microsoft.com/office/drawing/2014/main" id="{59E169FE-139D-3726-F31D-FDEDD307D42D}"/>
              </a:ext>
            </a:extLst>
          </p:cNvPr>
          <p:cNvPicPr preferRelativeResize="0"/>
          <p:nvPr userDrawn="1"/>
        </p:nvPicPr>
        <p:blipFill>
          <a:blip r:embed="rId3">
            <a:alphaModFix/>
          </a:blip>
          <a:stretch>
            <a:fillRect/>
          </a:stretch>
        </p:blipFill>
        <p:spPr>
          <a:xfrm rot="1473034">
            <a:off x="10084618" y="-1221476"/>
            <a:ext cx="2385001" cy="2442951"/>
          </a:xfrm>
          <a:prstGeom prst="rect">
            <a:avLst/>
          </a:prstGeom>
          <a:noFill/>
          <a:ln>
            <a:noFill/>
          </a:ln>
        </p:spPr>
      </p:pic>
      <p:pic>
        <p:nvPicPr>
          <p:cNvPr id="9" name="Google Shape;106;g19f4c1e38d0_0_28">
            <a:extLst>
              <a:ext uri="{FF2B5EF4-FFF2-40B4-BE49-F238E27FC236}">
                <a16:creationId xmlns:a16="http://schemas.microsoft.com/office/drawing/2014/main" id="{14E7954B-B026-9AEE-2CBD-75335445D126}"/>
              </a:ext>
            </a:extLst>
          </p:cNvPr>
          <p:cNvPicPr preferRelativeResize="0"/>
          <p:nvPr userDrawn="1"/>
        </p:nvPicPr>
        <p:blipFill>
          <a:blip r:embed="rId3">
            <a:alphaModFix/>
          </a:blip>
          <a:stretch>
            <a:fillRect/>
          </a:stretch>
        </p:blipFill>
        <p:spPr>
          <a:xfrm rot="14587036">
            <a:off x="11773929" y="77933"/>
            <a:ext cx="1894326" cy="1940354"/>
          </a:xfrm>
          <a:prstGeom prst="rect">
            <a:avLst/>
          </a:prstGeom>
          <a:noFill/>
          <a:ln>
            <a:noFill/>
          </a:ln>
        </p:spPr>
      </p:pic>
      <p:pic>
        <p:nvPicPr>
          <p:cNvPr id="10" name="Google Shape;106;g19f4c1e38d0_0_28">
            <a:extLst>
              <a:ext uri="{FF2B5EF4-FFF2-40B4-BE49-F238E27FC236}">
                <a16:creationId xmlns:a16="http://schemas.microsoft.com/office/drawing/2014/main" id="{2A9C4ED9-B2D2-D2B2-BDD0-8A59F0A75B13}"/>
              </a:ext>
            </a:extLst>
          </p:cNvPr>
          <p:cNvPicPr preferRelativeResize="0"/>
          <p:nvPr userDrawn="1"/>
        </p:nvPicPr>
        <p:blipFill>
          <a:blip r:embed="rId3">
            <a:alphaModFix/>
          </a:blip>
          <a:stretch>
            <a:fillRect/>
          </a:stretch>
        </p:blipFill>
        <p:spPr>
          <a:xfrm rot="1473034">
            <a:off x="8642772" y="5636525"/>
            <a:ext cx="2385001" cy="2442951"/>
          </a:xfrm>
          <a:prstGeom prst="rect">
            <a:avLst/>
          </a:prstGeom>
          <a:noFill/>
          <a:ln>
            <a:noFill/>
          </a:ln>
        </p:spPr>
      </p:pic>
      <p:pic>
        <p:nvPicPr>
          <p:cNvPr id="11" name="Google Shape;129;g19f4c1e38d0_0_28">
            <a:extLst>
              <a:ext uri="{FF2B5EF4-FFF2-40B4-BE49-F238E27FC236}">
                <a16:creationId xmlns:a16="http://schemas.microsoft.com/office/drawing/2014/main" id="{D38A7691-8985-D9B7-EBB2-309B6C8AD1FA}"/>
              </a:ext>
            </a:extLst>
          </p:cNvPr>
          <p:cNvPicPr preferRelativeResize="0"/>
          <p:nvPr userDrawn="1"/>
        </p:nvPicPr>
        <p:blipFill>
          <a:blip r:embed="rId4">
            <a:alphaModFix/>
          </a:blip>
          <a:stretch>
            <a:fillRect/>
          </a:stretch>
        </p:blipFill>
        <p:spPr>
          <a:xfrm>
            <a:off x="591900" y="580850"/>
            <a:ext cx="1577748" cy="282725"/>
          </a:xfrm>
          <a:prstGeom prst="rect">
            <a:avLst/>
          </a:prstGeom>
          <a:noFill/>
          <a:ln>
            <a:noFill/>
          </a:ln>
        </p:spPr>
      </p:pic>
    </p:spTree>
    <p:extLst>
      <p:ext uri="{BB962C8B-B14F-4D97-AF65-F5344CB8AC3E}">
        <p14:creationId xmlns:p14="http://schemas.microsoft.com/office/powerpoint/2010/main" val="16728430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6400800"/>
            <a:ext cx="7315200" cy="755651"/>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817033"/>
            <a:ext cx="7315200" cy="54864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7156451"/>
            <a:ext cx="7315200" cy="107314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66185"/>
            <a:ext cx="274320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66185"/>
            <a:ext cx="8026400"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4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2"/>
          <p:cNvSpPr>
            <a:spLocks noGrp="1"/>
          </p:cNvSpPr>
          <p:nvPr>
            <p:ph type="pic" idx="2"/>
          </p:nvPr>
        </p:nvSpPr>
        <p:spPr>
          <a:xfrm>
            <a:off x="5183188" y="987425"/>
            <a:ext cx="6172200" cy="4873625"/>
          </a:xfrm>
          <a:prstGeom prst="rect">
            <a:avLst/>
          </a:prstGeom>
          <a:noFill/>
          <a:ln>
            <a:noFill/>
          </a:ln>
        </p:spPr>
      </p:sp>
      <p:sp>
        <p:nvSpPr>
          <p:cNvPr id="64" name="Google Shape;64;p4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5783C-9197-3D40-A231-55DD4D96A5B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9589C4F-AA1A-0645-BBF9-0186EE39BA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0DC2281-AA68-F44D-8EBF-1CC8C5F2BE75}"/>
              </a:ext>
            </a:extLst>
          </p:cNvPr>
          <p:cNvSpPr>
            <a:spLocks noGrp="1"/>
          </p:cNvSpPr>
          <p:nvPr>
            <p:ph type="dt" sz="half" idx="10"/>
          </p:nvPr>
        </p:nvSpPr>
        <p:spPr/>
        <p:txBody>
          <a:bodyPr/>
          <a:lstStyle/>
          <a:p>
            <a:fld id="{E4332767-C7ED-DC4B-B2E9-B0B4AFA65086}" type="datetimeFigureOut">
              <a:rPr lang="en-US" smtClean="0"/>
              <a:t>1/7/2023</a:t>
            </a:fld>
            <a:endParaRPr lang="en-US"/>
          </a:p>
        </p:txBody>
      </p:sp>
      <p:sp>
        <p:nvSpPr>
          <p:cNvPr id="5" name="Footer Placeholder 4">
            <a:extLst>
              <a:ext uri="{FF2B5EF4-FFF2-40B4-BE49-F238E27FC236}">
                <a16:creationId xmlns:a16="http://schemas.microsoft.com/office/drawing/2014/main" id="{83E13015-6E83-164A-A7D6-BBDBEE1108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9CA6A1-A42E-964A-A739-3B3055F80647}"/>
              </a:ext>
            </a:extLst>
          </p:cNvPr>
          <p:cNvSpPr>
            <a:spLocks noGrp="1"/>
          </p:cNvSpPr>
          <p:nvPr>
            <p:ph type="sldNum" sz="quarter" idx="12"/>
          </p:nvPr>
        </p:nvSpPr>
        <p:spPr/>
        <p:txBody>
          <a:bodyPr/>
          <a:lstStyle/>
          <a:p>
            <a:fld id="{B937F3A0-B2F8-1344-9E8A-083C0061A38F}" type="slidenum">
              <a:rPr lang="en-US" smtClean="0"/>
              <a:t>‹#›</a:t>
            </a:fld>
            <a:endParaRPr lang="en-US"/>
          </a:p>
        </p:txBody>
      </p:sp>
    </p:spTree>
    <p:extLst>
      <p:ext uri="{BB962C8B-B14F-4D97-AF65-F5344CB8AC3E}">
        <p14:creationId xmlns:p14="http://schemas.microsoft.com/office/powerpoint/2010/main" val="16829662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4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2797A-2B4A-174B-8E1F-EA2CC98265B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6DD442A-6EBF-D44B-A078-2E7A2D27F21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DA2B7BB-CC08-5F44-964C-45737D3E147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175EB44-FA61-D24E-BE5B-E5CD54A8C05A}"/>
              </a:ext>
            </a:extLst>
          </p:cNvPr>
          <p:cNvSpPr>
            <a:spLocks noGrp="1"/>
          </p:cNvSpPr>
          <p:nvPr>
            <p:ph type="dt" sz="half" idx="10"/>
          </p:nvPr>
        </p:nvSpPr>
        <p:spPr/>
        <p:txBody>
          <a:bodyPr/>
          <a:lstStyle/>
          <a:p>
            <a:fld id="{E4332767-C7ED-DC4B-B2E9-B0B4AFA65086}" type="datetimeFigureOut">
              <a:rPr lang="en-US" smtClean="0"/>
              <a:t>1/7/2023</a:t>
            </a:fld>
            <a:endParaRPr lang="en-US"/>
          </a:p>
        </p:txBody>
      </p:sp>
      <p:sp>
        <p:nvSpPr>
          <p:cNvPr id="6" name="Footer Placeholder 5">
            <a:extLst>
              <a:ext uri="{FF2B5EF4-FFF2-40B4-BE49-F238E27FC236}">
                <a16:creationId xmlns:a16="http://schemas.microsoft.com/office/drawing/2014/main" id="{7FB74508-C773-C045-A1B2-B48505212D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2D95EF-F77A-DC4D-B506-5E9FBB2984A9}"/>
              </a:ext>
            </a:extLst>
          </p:cNvPr>
          <p:cNvSpPr>
            <a:spLocks noGrp="1"/>
          </p:cNvSpPr>
          <p:nvPr>
            <p:ph type="sldNum" sz="quarter" idx="12"/>
          </p:nvPr>
        </p:nvSpPr>
        <p:spPr/>
        <p:txBody>
          <a:bodyPr/>
          <a:lstStyle/>
          <a:p>
            <a:fld id="{B937F3A0-B2F8-1344-9E8A-083C0061A38F}" type="slidenum">
              <a:rPr lang="en-US" smtClean="0"/>
              <a:t>‹#›</a:t>
            </a:fld>
            <a:endParaRPr lang="en-US"/>
          </a:p>
        </p:txBody>
      </p:sp>
    </p:spTree>
    <p:extLst>
      <p:ext uri="{BB962C8B-B14F-4D97-AF65-F5344CB8AC3E}">
        <p14:creationId xmlns:p14="http://schemas.microsoft.com/office/powerpoint/2010/main" val="2087550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29B42-35FE-004F-B38B-44D0CEC3C01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7BFD8C0-0854-0C40-B575-EA37ED96E4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B1FDA9F-9FD8-A443-A825-3A51D941029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72D1918-B36B-DA4A-BFA7-B5CED63581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9F7FB34-D13B-9B4F-A479-56B2038DA1D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92B2CB7-0570-2F46-BAC9-0122CC815F2C}"/>
              </a:ext>
            </a:extLst>
          </p:cNvPr>
          <p:cNvSpPr>
            <a:spLocks noGrp="1"/>
          </p:cNvSpPr>
          <p:nvPr>
            <p:ph type="dt" sz="half" idx="10"/>
          </p:nvPr>
        </p:nvSpPr>
        <p:spPr/>
        <p:txBody>
          <a:bodyPr/>
          <a:lstStyle/>
          <a:p>
            <a:fld id="{E4332767-C7ED-DC4B-B2E9-B0B4AFA65086}" type="datetimeFigureOut">
              <a:rPr lang="en-US" smtClean="0"/>
              <a:t>1/7/2023</a:t>
            </a:fld>
            <a:endParaRPr lang="en-US"/>
          </a:p>
        </p:txBody>
      </p:sp>
      <p:sp>
        <p:nvSpPr>
          <p:cNvPr id="8" name="Footer Placeholder 7">
            <a:extLst>
              <a:ext uri="{FF2B5EF4-FFF2-40B4-BE49-F238E27FC236}">
                <a16:creationId xmlns:a16="http://schemas.microsoft.com/office/drawing/2014/main" id="{C620197D-16A4-084C-9D53-E5FD1B365D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64823B-72C5-9840-8E61-42F4A8C58402}"/>
              </a:ext>
            </a:extLst>
          </p:cNvPr>
          <p:cNvSpPr>
            <a:spLocks noGrp="1"/>
          </p:cNvSpPr>
          <p:nvPr>
            <p:ph type="sldNum" sz="quarter" idx="12"/>
          </p:nvPr>
        </p:nvSpPr>
        <p:spPr/>
        <p:txBody>
          <a:bodyPr/>
          <a:lstStyle/>
          <a:p>
            <a:fld id="{B937F3A0-B2F8-1344-9E8A-083C0061A38F}" type="slidenum">
              <a:rPr lang="en-US" smtClean="0"/>
              <a:t>‹#›</a:t>
            </a:fld>
            <a:endParaRPr lang="en-US"/>
          </a:p>
        </p:txBody>
      </p:sp>
    </p:spTree>
    <p:extLst>
      <p:ext uri="{BB962C8B-B14F-4D97-AF65-F5344CB8AC3E}">
        <p14:creationId xmlns:p14="http://schemas.microsoft.com/office/powerpoint/2010/main" val="1027556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D2055-A5BE-994C-B572-74542C6EEBF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AA58C3D-F327-F441-92F6-7D7B687BBE95}"/>
              </a:ext>
            </a:extLst>
          </p:cNvPr>
          <p:cNvSpPr>
            <a:spLocks noGrp="1"/>
          </p:cNvSpPr>
          <p:nvPr>
            <p:ph type="dt" sz="half" idx="10"/>
          </p:nvPr>
        </p:nvSpPr>
        <p:spPr/>
        <p:txBody>
          <a:bodyPr/>
          <a:lstStyle/>
          <a:p>
            <a:fld id="{E4332767-C7ED-DC4B-B2E9-B0B4AFA65086}" type="datetimeFigureOut">
              <a:rPr lang="en-US" smtClean="0"/>
              <a:t>1/7/2023</a:t>
            </a:fld>
            <a:endParaRPr lang="en-US"/>
          </a:p>
        </p:txBody>
      </p:sp>
      <p:sp>
        <p:nvSpPr>
          <p:cNvPr id="4" name="Footer Placeholder 3">
            <a:extLst>
              <a:ext uri="{FF2B5EF4-FFF2-40B4-BE49-F238E27FC236}">
                <a16:creationId xmlns:a16="http://schemas.microsoft.com/office/drawing/2014/main" id="{D209C888-200A-C248-829D-131AF62789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765DDA-0425-9B41-9880-8D5AEB1D549D}"/>
              </a:ext>
            </a:extLst>
          </p:cNvPr>
          <p:cNvSpPr>
            <a:spLocks noGrp="1"/>
          </p:cNvSpPr>
          <p:nvPr>
            <p:ph type="sldNum" sz="quarter" idx="12"/>
          </p:nvPr>
        </p:nvSpPr>
        <p:spPr/>
        <p:txBody>
          <a:bodyPr/>
          <a:lstStyle/>
          <a:p>
            <a:fld id="{B937F3A0-B2F8-1344-9E8A-083C0061A38F}" type="slidenum">
              <a:rPr lang="en-US" smtClean="0"/>
              <a:t>‹#›</a:t>
            </a:fld>
            <a:endParaRPr lang="en-US"/>
          </a:p>
        </p:txBody>
      </p:sp>
    </p:spTree>
    <p:extLst>
      <p:ext uri="{BB962C8B-B14F-4D97-AF65-F5344CB8AC3E}">
        <p14:creationId xmlns:p14="http://schemas.microsoft.com/office/powerpoint/2010/main" val="188475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F4F973-8E10-8146-A29F-74F75E1707ED}"/>
              </a:ext>
            </a:extLst>
          </p:cNvPr>
          <p:cNvSpPr>
            <a:spLocks noGrp="1"/>
          </p:cNvSpPr>
          <p:nvPr>
            <p:ph type="dt" sz="half" idx="10"/>
          </p:nvPr>
        </p:nvSpPr>
        <p:spPr/>
        <p:txBody>
          <a:bodyPr/>
          <a:lstStyle/>
          <a:p>
            <a:fld id="{E4332767-C7ED-DC4B-B2E9-B0B4AFA65086}" type="datetimeFigureOut">
              <a:rPr lang="en-US" smtClean="0"/>
              <a:t>1/7/2023</a:t>
            </a:fld>
            <a:endParaRPr lang="en-US"/>
          </a:p>
        </p:txBody>
      </p:sp>
      <p:sp>
        <p:nvSpPr>
          <p:cNvPr id="3" name="Footer Placeholder 2">
            <a:extLst>
              <a:ext uri="{FF2B5EF4-FFF2-40B4-BE49-F238E27FC236}">
                <a16:creationId xmlns:a16="http://schemas.microsoft.com/office/drawing/2014/main" id="{7D12CE6D-FF92-BF4D-8F26-16A172BB92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330CE8-C090-C74B-8DBC-9BF142331806}"/>
              </a:ext>
            </a:extLst>
          </p:cNvPr>
          <p:cNvSpPr>
            <a:spLocks noGrp="1"/>
          </p:cNvSpPr>
          <p:nvPr>
            <p:ph type="sldNum" sz="quarter" idx="12"/>
          </p:nvPr>
        </p:nvSpPr>
        <p:spPr/>
        <p:txBody>
          <a:bodyPr/>
          <a:lstStyle/>
          <a:p>
            <a:fld id="{B937F3A0-B2F8-1344-9E8A-083C0061A38F}" type="slidenum">
              <a:rPr lang="en-US" smtClean="0"/>
              <a:t>‹#›</a:t>
            </a:fld>
            <a:endParaRPr lang="en-US"/>
          </a:p>
        </p:txBody>
      </p:sp>
    </p:spTree>
    <p:extLst>
      <p:ext uri="{BB962C8B-B14F-4D97-AF65-F5344CB8AC3E}">
        <p14:creationId xmlns:p14="http://schemas.microsoft.com/office/powerpoint/2010/main" val="4248910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6FB28-5785-EA42-9B16-0F8143F7E32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FA425E6-AC71-E040-B67A-D41F8FD988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BB980C6-0C60-6844-AECE-FFAD37D884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E501AD4-FDB7-9A4F-B05C-FFEF54E4D32F}"/>
              </a:ext>
            </a:extLst>
          </p:cNvPr>
          <p:cNvSpPr>
            <a:spLocks noGrp="1"/>
          </p:cNvSpPr>
          <p:nvPr>
            <p:ph type="dt" sz="half" idx="10"/>
          </p:nvPr>
        </p:nvSpPr>
        <p:spPr/>
        <p:txBody>
          <a:bodyPr/>
          <a:lstStyle/>
          <a:p>
            <a:fld id="{E4332767-C7ED-DC4B-B2E9-B0B4AFA65086}" type="datetimeFigureOut">
              <a:rPr lang="en-US" smtClean="0"/>
              <a:t>1/7/2023</a:t>
            </a:fld>
            <a:endParaRPr lang="en-US"/>
          </a:p>
        </p:txBody>
      </p:sp>
      <p:sp>
        <p:nvSpPr>
          <p:cNvPr id="6" name="Footer Placeholder 5">
            <a:extLst>
              <a:ext uri="{FF2B5EF4-FFF2-40B4-BE49-F238E27FC236}">
                <a16:creationId xmlns:a16="http://schemas.microsoft.com/office/drawing/2014/main" id="{34CBFC8B-EBF2-EE49-A6BE-30F37C1921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843EDE-8E62-454F-9402-693ABEB0FAA5}"/>
              </a:ext>
            </a:extLst>
          </p:cNvPr>
          <p:cNvSpPr>
            <a:spLocks noGrp="1"/>
          </p:cNvSpPr>
          <p:nvPr>
            <p:ph type="sldNum" sz="quarter" idx="12"/>
          </p:nvPr>
        </p:nvSpPr>
        <p:spPr/>
        <p:txBody>
          <a:bodyPr/>
          <a:lstStyle/>
          <a:p>
            <a:fld id="{B937F3A0-B2F8-1344-9E8A-083C0061A38F}" type="slidenum">
              <a:rPr lang="en-US" smtClean="0"/>
              <a:t>‹#›</a:t>
            </a:fld>
            <a:endParaRPr lang="en-US"/>
          </a:p>
        </p:txBody>
      </p:sp>
    </p:spTree>
    <p:extLst>
      <p:ext uri="{BB962C8B-B14F-4D97-AF65-F5344CB8AC3E}">
        <p14:creationId xmlns:p14="http://schemas.microsoft.com/office/powerpoint/2010/main" val="2692795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8A598-0B80-0E4F-A924-77AF5A604A9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9D73DB4-8908-F947-B617-215F68C82B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2C36A9-E196-4D4F-A07A-B4D952DC06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57AA4FD-DBD8-5546-A41A-CDDCEB787AC1}"/>
              </a:ext>
            </a:extLst>
          </p:cNvPr>
          <p:cNvSpPr>
            <a:spLocks noGrp="1"/>
          </p:cNvSpPr>
          <p:nvPr>
            <p:ph type="dt" sz="half" idx="10"/>
          </p:nvPr>
        </p:nvSpPr>
        <p:spPr/>
        <p:txBody>
          <a:bodyPr/>
          <a:lstStyle/>
          <a:p>
            <a:fld id="{E4332767-C7ED-DC4B-B2E9-B0B4AFA65086}" type="datetimeFigureOut">
              <a:rPr lang="en-US" smtClean="0"/>
              <a:t>1/7/2023</a:t>
            </a:fld>
            <a:endParaRPr lang="en-US"/>
          </a:p>
        </p:txBody>
      </p:sp>
      <p:sp>
        <p:nvSpPr>
          <p:cNvPr id="6" name="Footer Placeholder 5">
            <a:extLst>
              <a:ext uri="{FF2B5EF4-FFF2-40B4-BE49-F238E27FC236}">
                <a16:creationId xmlns:a16="http://schemas.microsoft.com/office/drawing/2014/main" id="{EF47D3A3-6025-FB46-AC79-92FF9BFCE3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963DCD-09DF-C94A-AF99-1552E6BDA99B}"/>
              </a:ext>
            </a:extLst>
          </p:cNvPr>
          <p:cNvSpPr>
            <a:spLocks noGrp="1"/>
          </p:cNvSpPr>
          <p:nvPr>
            <p:ph type="sldNum" sz="quarter" idx="12"/>
          </p:nvPr>
        </p:nvSpPr>
        <p:spPr/>
        <p:txBody>
          <a:bodyPr/>
          <a:lstStyle/>
          <a:p>
            <a:fld id="{B937F3A0-B2F8-1344-9E8A-083C0061A38F}" type="slidenum">
              <a:rPr lang="en-US" smtClean="0"/>
              <a:t>‹#›</a:t>
            </a:fld>
            <a:endParaRPr lang="en-US"/>
          </a:p>
        </p:txBody>
      </p:sp>
    </p:spTree>
    <p:extLst>
      <p:ext uri="{BB962C8B-B14F-4D97-AF65-F5344CB8AC3E}">
        <p14:creationId xmlns:p14="http://schemas.microsoft.com/office/powerpoint/2010/main" val="411839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 /><Relationship Id="rId3" Type="http://schemas.openxmlformats.org/officeDocument/2006/relationships/slideLayout" Target="../slideLayouts/slideLayout14.xml" /><Relationship Id="rId7" Type="http://schemas.openxmlformats.org/officeDocument/2006/relationships/slideLayout" Target="../slideLayouts/slideLayout18.xml" /><Relationship Id="rId12" Type="http://schemas.openxmlformats.org/officeDocument/2006/relationships/theme" Target="../theme/theme2.xml" /><Relationship Id="rId2" Type="http://schemas.openxmlformats.org/officeDocument/2006/relationships/slideLayout" Target="../slideLayouts/slideLayout13.xml" /><Relationship Id="rId1" Type="http://schemas.openxmlformats.org/officeDocument/2006/relationships/slideLayout" Target="../slideLayouts/slideLayout12.xml" /><Relationship Id="rId6" Type="http://schemas.openxmlformats.org/officeDocument/2006/relationships/slideLayout" Target="../slideLayouts/slideLayout17.xml" /><Relationship Id="rId11" Type="http://schemas.openxmlformats.org/officeDocument/2006/relationships/slideLayout" Target="../slideLayouts/slideLayout22.xml" /><Relationship Id="rId5" Type="http://schemas.openxmlformats.org/officeDocument/2006/relationships/slideLayout" Target="../slideLayouts/slideLayout16.xml" /><Relationship Id="rId10" Type="http://schemas.openxmlformats.org/officeDocument/2006/relationships/slideLayout" Target="../slideLayouts/slideLayout21.xml" /><Relationship Id="rId4" Type="http://schemas.openxmlformats.org/officeDocument/2006/relationships/slideLayout" Target="../slideLayouts/slideLayout15.xml" /><Relationship Id="rId9" Type="http://schemas.openxmlformats.org/officeDocument/2006/relationships/slideLayout" Target="../slideLayouts/slideLayout20.xml"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 /><Relationship Id="rId3" Type="http://schemas.openxmlformats.org/officeDocument/2006/relationships/slideLayout" Target="../slideLayouts/slideLayout25.xml" /><Relationship Id="rId7" Type="http://schemas.openxmlformats.org/officeDocument/2006/relationships/slideLayout" Target="../slideLayouts/slideLayout29.xml" /><Relationship Id="rId2" Type="http://schemas.openxmlformats.org/officeDocument/2006/relationships/slideLayout" Target="../slideLayouts/slideLayout24.xml" /><Relationship Id="rId1" Type="http://schemas.openxmlformats.org/officeDocument/2006/relationships/slideLayout" Target="../slideLayouts/slideLayout23.xml" /><Relationship Id="rId6" Type="http://schemas.openxmlformats.org/officeDocument/2006/relationships/slideLayout" Target="../slideLayouts/slideLayout28.xml" /><Relationship Id="rId5" Type="http://schemas.openxmlformats.org/officeDocument/2006/relationships/slideLayout" Target="../slideLayouts/slideLayout27.xml" /><Relationship Id="rId10" Type="http://schemas.openxmlformats.org/officeDocument/2006/relationships/theme" Target="../theme/theme3.xml" /><Relationship Id="rId4" Type="http://schemas.openxmlformats.org/officeDocument/2006/relationships/slideLayout" Target="../slideLayouts/slideLayout26.xml" /><Relationship Id="rId9" Type="http://schemas.openxmlformats.org/officeDocument/2006/relationships/slideLayout" Target="../slideLayouts/slideLayout3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5E5537-67D2-8540-BEC1-5A8C292C94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02294E2-9377-254A-82A6-F424A015A4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BA166C5-23D2-3346-99EA-4263B2C08E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332767-C7ED-DC4B-B2E9-B0B4AFA65086}" type="datetimeFigureOut">
              <a:rPr lang="en-US" smtClean="0"/>
              <a:t>1/7/2023</a:t>
            </a:fld>
            <a:endParaRPr lang="en-US"/>
          </a:p>
        </p:txBody>
      </p:sp>
      <p:sp>
        <p:nvSpPr>
          <p:cNvPr id="5" name="Footer Placeholder 4">
            <a:extLst>
              <a:ext uri="{FF2B5EF4-FFF2-40B4-BE49-F238E27FC236}">
                <a16:creationId xmlns:a16="http://schemas.microsoft.com/office/drawing/2014/main" id="{FD688C6C-1FE8-FB46-BBE3-1588F41EA9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E4B338-EB15-6847-A4D3-0495C81EEB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37F3A0-B2F8-1344-9E8A-083C0061A38F}" type="slidenum">
              <a:rPr lang="en-US" smtClean="0"/>
              <a:t>‹#›</a:t>
            </a:fld>
            <a:endParaRPr lang="en-US"/>
          </a:p>
        </p:txBody>
      </p:sp>
    </p:spTree>
    <p:extLst>
      <p:ext uri="{BB962C8B-B14F-4D97-AF65-F5344CB8AC3E}">
        <p14:creationId xmlns:p14="http://schemas.microsoft.com/office/powerpoint/2010/main" val="4013693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66184"/>
            <a:ext cx="10972800" cy="1524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2133601"/>
            <a:ext cx="109728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8475134"/>
            <a:ext cx="28448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1D8BD707-D9CF-40AE-B4C6-C98DA3205C09}" type="datetimeFigureOut">
              <a:rPr lang="en-US" smtClean="0"/>
              <a:pPr/>
              <a:t>1/7/2023</a:t>
            </a:fld>
            <a:endParaRPr lang="en-US"/>
          </a:p>
        </p:txBody>
      </p:sp>
      <p:sp>
        <p:nvSpPr>
          <p:cNvPr id="5" name="Footer Placeholder 4"/>
          <p:cNvSpPr>
            <a:spLocks noGrp="1"/>
          </p:cNvSpPr>
          <p:nvPr>
            <p:ph type="ftr" sz="quarter" idx="3"/>
          </p:nvPr>
        </p:nvSpPr>
        <p:spPr>
          <a:xfrm>
            <a:off x="4165600" y="8475134"/>
            <a:ext cx="38608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8475134"/>
            <a:ext cx="28448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CA"/>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 /><Relationship Id="rId3" Type="http://schemas.openxmlformats.org/officeDocument/2006/relationships/image" Target="../media/image4.png" /><Relationship Id="rId7" Type="http://schemas.openxmlformats.org/officeDocument/2006/relationships/image" Target="../media/image8.svg" /><Relationship Id="rId2" Type="http://schemas.openxmlformats.org/officeDocument/2006/relationships/image" Target="../media/image1.png" /><Relationship Id="rId1" Type="http://schemas.openxmlformats.org/officeDocument/2006/relationships/slideLayout" Target="../slideLayouts/slideLayout7.xml" /><Relationship Id="rId6" Type="http://schemas.openxmlformats.org/officeDocument/2006/relationships/image" Target="../media/image7.png" /><Relationship Id="rId5" Type="http://schemas.openxmlformats.org/officeDocument/2006/relationships/image" Target="../media/image6.png" /><Relationship Id="rId4" Type="http://schemas.openxmlformats.org/officeDocument/2006/relationships/image" Target="../media/image5.png" /><Relationship Id="rId9" Type="http://schemas.openxmlformats.org/officeDocument/2006/relationships/image" Target="../media/image10.svg" /></Relationships>
</file>

<file path=ppt/slides/_rels/slide10.xml.rels><?xml version="1.0" encoding="UTF-8" standalone="yes"?>
<Relationships xmlns="http://schemas.openxmlformats.org/package/2006/relationships"><Relationship Id="rId8" Type="http://schemas.openxmlformats.org/officeDocument/2006/relationships/image" Target="../media/image63.gif" /><Relationship Id="rId3" Type="http://schemas.openxmlformats.org/officeDocument/2006/relationships/image" Target="../media/image59.png" /><Relationship Id="rId7" Type="http://schemas.openxmlformats.org/officeDocument/2006/relationships/image" Target="../media/image62.gif" /><Relationship Id="rId2" Type="http://schemas.openxmlformats.org/officeDocument/2006/relationships/notesSlide" Target="../notesSlides/notesSlide7.xml" /><Relationship Id="rId1" Type="http://schemas.openxmlformats.org/officeDocument/2006/relationships/slideLayout" Target="../slideLayouts/slideLayout7.xml" /><Relationship Id="rId6" Type="http://schemas.openxmlformats.org/officeDocument/2006/relationships/image" Target="../media/image61.gif" /><Relationship Id="rId5" Type="http://schemas.openxmlformats.org/officeDocument/2006/relationships/image" Target="../media/image2.png" /><Relationship Id="rId4" Type="http://schemas.openxmlformats.org/officeDocument/2006/relationships/image" Target="../media/image3.png" /></Relationships>
</file>

<file path=ppt/slides/_rels/slide11.xml.rels><?xml version="1.0" encoding="UTF-8" standalone="yes"?>
<Relationships xmlns="http://schemas.openxmlformats.org/package/2006/relationships"><Relationship Id="rId8" Type="http://schemas.openxmlformats.org/officeDocument/2006/relationships/image" Target="../media/image66.png" /><Relationship Id="rId3" Type="http://schemas.openxmlformats.org/officeDocument/2006/relationships/image" Target="../media/image59.png" /><Relationship Id="rId7" Type="http://schemas.openxmlformats.org/officeDocument/2006/relationships/image" Target="../media/image65.png" /><Relationship Id="rId2" Type="http://schemas.openxmlformats.org/officeDocument/2006/relationships/notesSlide" Target="../notesSlides/notesSlide8.xml" /><Relationship Id="rId1" Type="http://schemas.openxmlformats.org/officeDocument/2006/relationships/slideLayout" Target="../slideLayouts/slideLayout7.xml" /><Relationship Id="rId6" Type="http://schemas.openxmlformats.org/officeDocument/2006/relationships/image" Target="../media/image64.gif" /><Relationship Id="rId5" Type="http://schemas.openxmlformats.org/officeDocument/2006/relationships/image" Target="../media/image2.png" /><Relationship Id="rId4" Type="http://schemas.openxmlformats.org/officeDocument/2006/relationships/image" Target="../media/image3.png" /></Relationships>
</file>

<file path=ppt/slides/_rels/slide12.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9.xml" /><Relationship Id="rId1" Type="http://schemas.openxmlformats.org/officeDocument/2006/relationships/slideLayout" Target="../slideLayouts/slideLayout7.xml" /><Relationship Id="rId6" Type="http://schemas.openxmlformats.org/officeDocument/2006/relationships/image" Target="../media/image59.png" /><Relationship Id="rId5" Type="http://schemas.openxmlformats.org/officeDocument/2006/relationships/image" Target="../media/image67.gif" /><Relationship Id="rId4" Type="http://schemas.openxmlformats.org/officeDocument/2006/relationships/image" Target="../media/image2.png" /></Relationships>
</file>

<file path=ppt/slides/_rels/slide13.xml.rels><?xml version="1.0" encoding="UTF-8" standalone="yes"?>
<Relationships xmlns="http://schemas.openxmlformats.org/package/2006/relationships"><Relationship Id="rId3" Type="http://schemas.openxmlformats.org/officeDocument/2006/relationships/image" Target="../media/image3.png" /><Relationship Id="rId7" Type="http://schemas.openxmlformats.org/officeDocument/2006/relationships/image" Target="../media/image69.gif" /><Relationship Id="rId2" Type="http://schemas.openxmlformats.org/officeDocument/2006/relationships/notesSlide" Target="../notesSlides/notesSlide10.xml" /><Relationship Id="rId1" Type="http://schemas.openxmlformats.org/officeDocument/2006/relationships/slideLayout" Target="../slideLayouts/slideLayout7.xml" /><Relationship Id="rId6" Type="http://schemas.openxmlformats.org/officeDocument/2006/relationships/image" Target="../media/image68.gif" /><Relationship Id="rId5" Type="http://schemas.openxmlformats.org/officeDocument/2006/relationships/image" Target="../media/image59.png" /><Relationship Id="rId4" Type="http://schemas.openxmlformats.org/officeDocument/2006/relationships/image" Target="../media/image2.png" /></Relationships>
</file>

<file path=ppt/slides/_rels/slide14.xml.rels><?xml version="1.0" encoding="UTF-8" standalone="yes"?>
<Relationships xmlns="http://schemas.openxmlformats.org/package/2006/relationships"><Relationship Id="rId3" Type="http://schemas.openxmlformats.org/officeDocument/2006/relationships/image" Target="../media/image59.png" /><Relationship Id="rId2" Type="http://schemas.openxmlformats.org/officeDocument/2006/relationships/notesSlide" Target="../notesSlides/notesSlide11.xml" /><Relationship Id="rId1" Type="http://schemas.openxmlformats.org/officeDocument/2006/relationships/slideLayout" Target="../slideLayouts/slideLayout7.xml" /><Relationship Id="rId6" Type="http://schemas.openxmlformats.org/officeDocument/2006/relationships/image" Target="../media/image70.png" /><Relationship Id="rId5" Type="http://schemas.openxmlformats.org/officeDocument/2006/relationships/image" Target="../media/image2.png" /><Relationship Id="rId4" Type="http://schemas.openxmlformats.org/officeDocument/2006/relationships/image" Target="../media/image3.png" /></Relationships>
</file>

<file path=ppt/slides/_rels/slide15.xml.rels><?xml version="1.0" encoding="UTF-8" standalone="yes"?>
<Relationships xmlns="http://schemas.openxmlformats.org/package/2006/relationships"><Relationship Id="rId3" Type="http://schemas.openxmlformats.org/officeDocument/2006/relationships/image" Target="../media/image71.jpeg" /><Relationship Id="rId2" Type="http://schemas.openxmlformats.org/officeDocument/2006/relationships/notesSlide" Target="../notesSlides/notesSlide12.xml" /><Relationship Id="rId1" Type="http://schemas.openxmlformats.org/officeDocument/2006/relationships/slideLayout" Target="../slideLayouts/slideLayout23.xml" /><Relationship Id="rId4" Type="http://schemas.openxmlformats.org/officeDocument/2006/relationships/image" Target="../media/image3.png" /></Relationships>
</file>

<file path=ppt/slides/_rels/slide16.xml.rels><?xml version="1.0" encoding="UTF-8" standalone="yes"?>
<Relationships xmlns="http://schemas.openxmlformats.org/package/2006/relationships"><Relationship Id="rId8" Type="http://schemas.openxmlformats.org/officeDocument/2006/relationships/image" Target="../media/image45.png" /><Relationship Id="rId3" Type="http://schemas.openxmlformats.org/officeDocument/2006/relationships/image" Target="../media/image72.jpeg" /><Relationship Id="rId7" Type="http://schemas.openxmlformats.org/officeDocument/2006/relationships/image" Target="../media/image75.svg" /><Relationship Id="rId2" Type="http://schemas.openxmlformats.org/officeDocument/2006/relationships/notesSlide" Target="../notesSlides/notesSlide13.xml" /><Relationship Id="rId1" Type="http://schemas.openxmlformats.org/officeDocument/2006/relationships/slideLayout" Target="../slideLayouts/slideLayout23.xml" /><Relationship Id="rId6" Type="http://schemas.openxmlformats.org/officeDocument/2006/relationships/image" Target="../media/image74.png" /><Relationship Id="rId5" Type="http://schemas.openxmlformats.org/officeDocument/2006/relationships/image" Target="../media/image73.png" /><Relationship Id="rId4" Type="http://schemas.openxmlformats.org/officeDocument/2006/relationships/image" Target="../media/image3.png" /><Relationship Id="rId9" Type="http://schemas.openxmlformats.org/officeDocument/2006/relationships/image" Target="../media/image76.png" /></Relationships>
</file>

<file path=ppt/slides/_rels/slide17.xml.rels><?xml version="1.0" encoding="UTF-8" standalone="yes"?>
<Relationships xmlns="http://schemas.openxmlformats.org/package/2006/relationships"><Relationship Id="rId3" Type="http://schemas.openxmlformats.org/officeDocument/2006/relationships/image" Target="../media/image78.png" /><Relationship Id="rId7" Type="http://schemas.openxmlformats.org/officeDocument/2006/relationships/image" Target="../media/image3.png" /><Relationship Id="rId2" Type="http://schemas.openxmlformats.org/officeDocument/2006/relationships/image" Target="../media/image77.png" /><Relationship Id="rId1" Type="http://schemas.openxmlformats.org/officeDocument/2006/relationships/slideLayout" Target="../slideLayouts/slideLayout7.xml" /><Relationship Id="rId6" Type="http://schemas.openxmlformats.org/officeDocument/2006/relationships/image" Target="../media/image80.png" /><Relationship Id="rId5" Type="http://schemas.openxmlformats.org/officeDocument/2006/relationships/image" Target="../media/image79.png" /><Relationship Id="rId4" Type="http://schemas.openxmlformats.org/officeDocument/2006/relationships/image" Target="../media/image19.png" /></Relationships>
</file>

<file path=ppt/slides/_rels/slide18.xml.rels><?xml version="1.0" encoding="UTF-8" standalone="yes"?>
<Relationships xmlns="http://schemas.openxmlformats.org/package/2006/relationships"><Relationship Id="rId3" Type="http://schemas.openxmlformats.org/officeDocument/2006/relationships/image" Target="../media/image2.png" /><Relationship Id="rId2" Type="http://schemas.openxmlformats.org/officeDocument/2006/relationships/image" Target="../media/image1.png" /><Relationship Id="rId1" Type="http://schemas.openxmlformats.org/officeDocument/2006/relationships/slideLayout" Target="../slideLayouts/slideLayout7.xml" /><Relationship Id="rId5" Type="http://schemas.openxmlformats.org/officeDocument/2006/relationships/image" Target="../media/image3.png" /><Relationship Id="rId4" Type="http://schemas.openxmlformats.org/officeDocument/2006/relationships/image" Target="../media/image81.png" /></Relationships>
</file>

<file path=ppt/slides/_rels/slide19.xml.rels><?xml version="1.0" encoding="UTF-8" standalone="yes"?>
<Relationships xmlns="http://schemas.openxmlformats.org/package/2006/relationships"><Relationship Id="rId8" Type="http://schemas.openxmlformats.org/officeDocument/2006/relationships/image" Target="../media/image2.png" /><Relationship Id="rId3" Type="http://schemas.openxmlformats.org/officeDocument/2006/relationships/image" Target="../media/image45.png" /><Relationship Id="rId7" Type="http://schemas.openxmlformats.org/officeDocument/2006/relationships/image" Target="../media/image84.svg" /><Relationship Id="rId2" Type="http://schemas.openxmlformats.org/officeDocument/2006/relationships/notesSlide" Target="../notesSlides/notesSlide14.xml" /><Relationship Id="rId1" Type="http://schemas.openxmlformats.org/officeDocument/2006/relationships/slideLayout" Target="../slideLayouts/slideLayout23.xml" /><Relationship Id="rId6" Type="http://schemas.openxmlformats.org/officeDocument/2006/relationships/image" Target="../media/image83.png" /><Relationship Id="rId5" Type="http://schemas.openxmlformats.org/officeDocument/2006/relationships/image" Target="../media/image82.png" /><Relationship Id="rId4" Type="http://schemas.openxmlformats.org/officeDocument/2006/relationships/image" Target="../media/image3.png" /></Relationships>
</file>

<file path=ppt/slides/_rels/slide2.xml.rels><?xml version="1.0" encoding="UTF-8" standalone="yes"?>
<Relationships xmlns="http://schemas.openxmlformats.org/package/2006/relationships"><Relationship Id="rId8" Type="http://schemas.openxmlformats.org/officeDocument/2006/relationships/image" Target="../media/image2.png" /><Relationship Id="rId3" Type="http://schemas.openxmlformats.org/officeDocument/2006/relationships/image" Target="../media/image1.png" /><Relationship Id="rId7" Type="http://schemas.openxmlformats.org/officeDocument/2006/relationships/image" Target="../media/image14.png" /><Relationship Id="rId12" Type="http://schemas.openxmlformats.org/officeDocument/2006/relationships/image" Target="../media/image3.png" /><Relationship Id="rId2" Type="http://schemas.openxmlformats.org/officeDocument/2006/relationships/notesSlide" Target="../notesSlides/notesSlide1.xml" /><Relationship Id="rId1" Type="http://schemas.openxmlformats.org/officeDocument/2006/relationships/slideLayout" Target="../slideLayouts/slideLayout18.xml" /><Relationship Id="rId6" Type="http://schemas.openxmlformats.org/officeDocument/2006/relationships/image" Target="../media/image13.png" /><Relationship Id="rId11" Type="http://schemas.openxmlformats.org/officeDocument/2006/relationships/image" Target="../media/image17.svg" /><Relationship Id="rId5" Type="http://schemas.openxmlformats.org/officeDocument/2006/relationships/image" Target="../media/image12.png" /><Relationship Id="rId10" Type="http://schemas.openxmlformats.org/officeDocument/2006/relationships/image" Target="../media/image16.png" /><Relationship Id="rId4" Type="http://schemas.openxmlformats.org/officeDocument/2006/relationships/image" Target="../media/image11.png" /><Relationship Id="rId9" Type="http://schemas.openxmlformats.org/officeDocument/2006/relationships/image" Target="../media/image15.png" /></Relationships>
</file>

<file path=ppt/slides/_rels/slide20.xml.rels><?xml version="1.0" encoding="UTF-8" standalone="yes"?>
<Relationships xmlns="http://schemas.openxmlformats.org/package/2006/relationships"><Relationship Id="rId8" Type="http://schemas.openxmlformats.org/officeDocument/2006/relationships/image" Target="../media/image9.png" /><Relationship Id="rId3" Type="http://schemas.openxmlformats.org/officeDocument/2006/relationships/image" Target="../media/image85.jpeg" /><Relationship Id="rId7" Type="http://schemas.openxmlformats.org/officeDocument/2006/relationships/image" Target="../media/image84.svg" /><Relationship Id="rId2" Type="http://schemas.openxmlformats.org/officeDocument/2006/relationships/notesSlide" Target="../notesSlides/notesSlide15.xml" /><Relationship Id="rId1" Type="http://schemas.openxmlformats.org/officeDocument/2006/relationships/slideLayout" Target="../slideLayouts/slideLayout23.xml" /><Relationship Id="rId6" Type="http://schemas.openxmlformats.org/officeDocument/2006/relationships/image" Target="../media/image83.png" /><Relationship Id="rId11" Type="http://schemas.openxmlformats.org/officeDocument/2006/relationships/image" Target="../media/image87.svg" /><Relationship Id="rId5" Type="http://schemas.openxmlformats.org/officeDocument/2006/relationships/image" Target="../media/image3.png" /><Relationship Id="rId10" Type="http://schemas.openxmlformats.org/officeDocument/2006/relationships/image" Target="../media/image86.png" /><Relationship Id="rId4" Type="http://schemas.openxmlformats.org/officeDocument/2006/relationships/image" Target="../media/image45.png" /><Relationship Id="rId9" Type="http://schemas.openxmlformats.org/officeDocument/2006/relationships/image" Target="../media/image10.svg" /></Relationships>
</file>

<file path=ppt/slides/_rels/slide21.xml.rels><?xml version="1.0" encoding="UTF-8" standalone="yes"?>
<Relationships xmlns="http://schemas.openxmlformats.org/package/2006/relationships"><Relationship Id="rId3" Type="http://schemas.openxmlformats.org/officeDocument/2006/relationships/image" Target="../media/image59.png" /><Relationship Id="rId7" Type="http://schemas.openxmlformats.org/officeDocument/2006/relationships/image" Target="../media/image89.png" /><Relationship Id="rId2" Type="http://schemas.openxmlformats.org/officeDocument/2006/relationships/notesSlide" Target="../notesSlides/notesSlide16.xml" /><Relationship Id="rId1" Type="http://schemas.openxmlformats.org/officeDocument/2006/relationships/slideLayout" Target="../slideLayouts/slideLayout18.xml" /><Relationship Id="rId6" Type="http://schemas.openxmlformats.org/officeDocument/2006/relationships/image" Target="../media/image88.png" /><Relationship Id="rId5" Type="http://schemas.openxmlformats.org/officeDocument/2006/relationships/image" Target="../media/image2.png" /><Relationship Id="rId4" Type="http://schemas.openxmlformats.org/officeDocument/2006/relationships/image" Target="../media/image3.png"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3" Type="http://schemas.openxmlformats.org/officeDocument/2006/relationships/image" Target="../media/image1.png" /><Relationship Id="rId7" Type="http://schemas.openxmlformats.org/officeDocument/2006/relationships/image" Target="../media/image92.png" /><Relationship Id="rId2" Type="http://schemas.openxmlformats.org/officeDocument/2006/relationships/image" Target="../media/image19.png" /><Relationship Id="rId1" Type="http://schemas.openxmlformats.org/officeDocument/2006/relationships/slideLayout" Target="../slideLayouts/slideLayout7.xml" /><Relationship Id="rId6" Type="http://schemas.openxmlformats.org/officeDocument/2006/relationships/image" Target="../media/image91.png" /><Relationship Id="rId5" Type="http://schemas.openxmlformats.org/officeDocument/2006/relationships/image" Target="../media/image90.png" /><Relationship Id="rId4" Type="http://schemas.openxmlformats.org/officeDocument/2006/relationships/image" Target="../media/image3.png" /></Relationships>
</file>

<file path=ppt/slides/_rels/slide24.xml.rels><?xml version="1.0" encoding="UTF-8" standalone="yes"?>
<Relationships xmlns="http://schemas.openxmlformats.org/package/2006/relationships"><Relationship Id="rId8" Type="http://schemas.openxmlformats.org/officeDocument/2006/relationships/image" Target="../media/image2.png" /><Relationship Id="rId3" Type="http://schemas.openxmlformats.org/officeDocument/2006/relationships/image" Target="../media/image94.png" /><Relationship Id="rId7" Type="http://schemas.openxmlformats.org/officeDocument/2006/relationships/image" Target="../media/image97.png" /><Relationship Id="rId2" Type="http://schemas.openxmlformats.org/officeDocument/2006/relationships/image" Target="../media/image93.png" /><Relationship Id="rId1" Type="http://schemas.openxmlformats.org/officeDocument/2006/relationships/slideLayout" Target="../slideLayouts/slideLayout7.xml" /><Relationship Id="rId6" Type="http://schemas.openxmlformats.org/officeDocument/2006/relationships/image" Target="../media/image96.png" /><Relationship Id="rId5" Type="http://schemas.openxmlformats.org/officeDocument/2006/relationships/image" Target="../media/image95.png" /><Relationship Id="rId4" Type="http://schemas.openxmlformats.org/officeDocument/2006/relationships/image" Target="../media/image3.png" /><Relationship Id="rId9" Type="http://schemas.openxmlformats.org/officeDocument/2006/relationships/image" Target="../media/image78.png" /></Relationships>
</file>

<file path=ppt/slides/_rels/slide3.xml.rels><?xml version="1.0" encoding="UTF-8" standalone="yes"?>
<Relationships xmlns="http://schemas.openxmlformats.org/package/2006/relationships"><Relationship Id="rId8" Type="http://schemas.openxmlformats.org/officeDocument/2006/relationships/image" Target="../media/image23.png" /><Relationship Id="rId13" Type="http://schemas.openxmlformats.org/officeDocument/2006/relationships/image" Target="../media/image28.png" /><Relationship Id="rId18" Type="http://schemas.openxmlformats.org/officeDocument/2006/relationships/image" Target="../media/image32.png" /><Relationship Id="rId3" Type="http://schemas.openxmlformats.org/officeDocument/2006/relationships/image" Target="../media/image19.png" /><Relationship Id="rId7" Type="http://schemas.openxmlformats.org/officeDocument/2006/relationships/image" Target="../media/image22.png" /><Relationship Id="rId12" Type="http://schemas.openxmlformats.org/officeDocument/2006/relationships/image" Target="../media/image27.png" /><Relationship Id="rId17" Type="http://schemas.openxmlformats.org/officeDocument/2006/relationships/image" Target="../media/image3.png" /><Relationship Id="rId2" Type="http://schemas.openxmlformats.org/officeDocument/2006/relationships/image" Target="../media/image18.png" /><Relationship Id="rId16" Type="http://schemas.openxmlformats.org/officeDocument/2006/relationships/image" Target="../media/image31.png" /><Relationship Id="rId1" Type="http://schemas.openxmlformats.org/officeDocument/2006/relationships/slideLayout" Target="../slideLayouts/slideLayout7.xml" /><Relationship Id="rId6" Type="http://schemas.openxmlformats.org/officeDocument/2006/relationships/image" Target="../media/image21.png" /><Relationship Id="rId11" Type="http://schemas.openxmlformats.org/officeDocument/2006/relationships/image" Target="../media/image26.png" /><Relationship Id="rId5" Type="http://schemas.openxmlformats.org/officeDocument/2006/relationships/image" Target="../media/image20.png" /><Relationship Id="rId15" Type="http://schemas.openxmlformats.org/officeDocument/2006/relationships/image" Target="../media/image30.png" /><Relationship Id="rId10" Type="http://schemas.openxmlformats.org/officeDocument/2006/relationships/image" Target="../media/image25.png" /><Relationship Id="rId4" Type="http://schemas.openxmlformats.org/officeDocument/2006/relationships/image" Target="../media/image2.png" /><Relationship Id="rId9" Type="http://schemas.openxmlformats.org/officeDocument/2006/relationships/image" Target="../media/image24.png" /><Relationship Id="rId14" Type="http://schemas.openxmlformats.org/officeDocument/2006/relationships/image" Target="../media/image29.png" /></Relationships>
</file>

<file path=ppt/slides/_rels/slide4.xml.rels><?xml version="1.0" encoding="UTF-8" standalone="yes"?>
<Relationships xmlns="http://schemas.openxmlformats.org/package/2006/relationships"><Relationship Id="rId8" Type="http://schemas.openxmlformats.org/officeDocument/2006/relationships/image" Target="../media/image36.png" /><Relationship Id="rId3" Type="http://schemas.openxmlformats.org/officeDocument/2006/relationships/image" Target="../media/image1.png" /><Relationship Id="rId7" Type="http://schemas.openxmlformats.org/officeDocument/2006/relationships/image" Target="../media/image35.png" /><Relationship Id="rId2" Type="http://schemas.openxmlformats.org/officeDocument/2006/relationships/notesSlide" Target="../notesSlides/notesSlide2.xml" /><Relationship Id="rId1" Type="http://schemas.openxmlformats.org/officeDocument/2006/relationships/slideLayout" Target="../slideLayouts/slideLayout23.xml" /><Relationship Id="rId6" Type="http://schemas.openxmlformats.org/officeDocument/2006/relationships/image" Target="../media/image3.png" /><Relationship Id="rId5" Type="http://schemas.openxmlformats.org/officeDocument/2006/relationships/image" Target="../media/image34.png" /><Relationship Id="rId4" Type="http://schemas.openxmlformats.org/officeDocument/2006/relationships/image" Target="../media/image33.png" /></Relationships>
</file>

<file path=ppt/slides/_rels/slide5.xml.rels><?xml version="1.0" encoding="UTF-8" standalone="yes"?>
<Relationships xmlns="http://schemas.openxmlformats.org/package/2006/relationships"><Relationship Id="rId3" Type="http://schemas.openxmlformats.org/officeDocument/2006/relationships/image" Target="../media/image37.png" /><Relationship Id="rId7" Type="http://schemas.openxmlformats.org/officeDocument/2006/relationships/image" Target="../media/image3.png" /><Relationship Id="rId2" Type="http://schemas.openxmlformats.org/officeDocument/2006/relationships/notesSlide" Target="../notesSlides/notesSlide3.xml" /><Relationship Id="rId1" Type="http://schemas.openxmlformats.org/officeDocument/2006/relationships/slideLayout" Target="../slideLayouts/slideLayout7.xml" /><Relationship Id="rId6" Type="http://schemas.openxmlformats.org/officeDocument/2006/relationships/image" Target="../media/image40.png" /><Relationship Id="rId5" Type="http://schemas.openxmlformats.org/officeDocument/2006/relationships/image" Target="../media/image39.png" /><Relationship Id="rId4" Type="http://schemas.openxmlformats.org/officeDocument/2006/relationships/image" Target="../media/image38.png" /></Relationships>
</file>

<file path=ppt/slides/_rels/slide6.xml.rels><?xml version="1.0" encoding="UTF-8" standalone="yes"?>
<Relationships xmlns="http://schemas.openxmlformats.org/package/2006/relationships"><Relationship Id="rId8" Type="http://schemas.openxmlformats.org/officeDocument/2006/relationships/image" Target="../media/image44.png" /><Relationship Id="rId3" Type="http://schemas.openxmlformats.org/officeDocument/2006/relationships/image" Target="../media/image1.png" /><Relationship Id="rId7" Type="http://schemas.openxmlformats.org/officeDocument/2006/relationships/image" Target="../media/image43.png" /><Relationship Id="rId2" Type="http://schemas.openxmlformats.org/officeDocument/2006/relationships/notesSlide" Target="../notesSlides/notesSlide4.xml" /><Relationship Id="rId1" Type="http://schemas.openxmlformats.org/officeDocument/2006/relationships/slideLayout" Target="../slideLayouts/slideLayout7.xml" /><Relationship Id="rId6" Type="http://schemas.openxmlformats.org/officeDocument/2006/relationships/image" Target="../media/image42.png" /><Relationship Id="rId5" Type="http://schemas.openxmlformats.org/officeDocument/2006/relationships/image" Target="../media/image41.png" /><Relationship Id="rId4" Type="http://schemas.openxmlformats.org/officeDocument/2006/relationships/image" Target="../media/image3.png" /></Relationships>
</file>

<file path=ppt/slides/_rels/slide7.xml.rels><?xml version="1.0" encoding="UTF-8" standalone="yes"?>
<Relationships xmlns="http://schemas.openxmlformats.org/package/2006/relationships"><Relationship Id="rId8" Type="http://schemas.openxmlformats.org/officeDocument/2006/relationships/image" Target="../media/image50.png" /><Relationship Id="rId13" Type="http://schemas.openxmlformats.org/officeDocument/2006/relationships/image" Target="../media/image55.png" /><Relationship Id="rId3" Type="http://schemas.openxmlformats.org/officeDocument/2006/relationships/image" Target="../media/image45.png" /><Relationship Id="rId7" Type="http://schemas.openxmlformats.org/officeDocument/2006/relationships/image" Target="../media/image49.png" /><Relationship Id="rId12" Type="http://schemas.openxmlformats.org/officeDocument/2006/relationships/image" Target="../media/image54.png" /><Relationship Id="rId2" Type="http://schemas.openxmlformats.org/officeDocument/2006/relationships/notesSlide" Target="../notesSlides/notesSlide5.xml" /><Relationship Id="rId1" Type="http://schemas.openxmlformats.org/officeDocument/2006/relationships/slideLayout" Target="../slideLayouts/slideLayout23.xml" /><Relationship Id="rId6" Type="http://schemas.openxmlformats.org/officeDocument/2006/relationships/image" Target="../media/image48.png" /><Relationship Id="rId11" Type="http://schemas.openxmlformats.org/officeDocument/2006/relationships/image" Target="../media/image53.png" /><Relationship Id="rId5" Type="http://schemas.openxmlformats.org/officeDocument/2006/relationships/image" Target="../media/image47.png" /><Relationship Id="rId10" Type="http://schemas.openxmlformats.org/officeDocument/2006/relationships/image" Target="../media/image52.png" /><Relationship Id="rId4" Type="http://schemas.openxmlformats.org/officeDocument/2006/relationships/image" Target="../media/image46.png" /><Relationship Id="rId9" Type="http://schemas.openxmlformats.org/officeDocument/2006/relationships/image" Target="../media/image51.png" /><Relationship Id="rId14" Type="http://schemas.openxmlformats.org/officeDocument/2006/relationships/image" Target="../media/image3.png" /></Relationships>
</file>

<file path=ppt/slides/_rels/slide8.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image" Target="../media/image56.png" /><Relationship Id="rId1" Type="http://schemas.openxmlformats.org/officeDocument/2006/relationships/slideLayout" Target="../slideLayouts/slideLayout7.xml" /><Relationship Id="rId6" Type="http://schemas.openxmlformats.org/officeDocument/2006/relationships/image" Target="../media/image58.png" /><Relationship Id="rId5" Type="http://schemas.openxmlformats.org/officeDocument/2006/relationships/image" Target="../media/image57.png" /><Relationship Id="rId4" Type="http://schemas.openxmlformats.org/officeDocument/2006/relationships/image" Target="../media/image3.png" /></Relationships>
</file>

<file path=ppt/slides/_rels/slide9.xml.rels><?xml version="1.0" encoding="UTF-8" standalone="yes"?>
<Relationships xmlns="http://schemas.openxmlformats.org/package/2006/relationships"><Relationship Id="rId3" Type="http://schemas.openxmlformats.org/officeDocument/2006/relationships/image" Target="../media/image59.png" /><Relationship Id="rId2" Type="http://schemas.openxmlformats.org/officeDocument/2006/relationships/notesSlide" Target="../notesSlides/notesSlide6.xml" /><Relationship Id="rId1" Type="http://schemas.openxmlformats.org/officeDocument/2006/relationships/slideLayout" Target="../slideLayouts/slideLayout7.xml" /><Relationship Id="rId6" Type="http://schemas.openxmlformats.org/officeDocument/2006/relationships/image" Target="../media/image2.png" /><Relationship Id="rId5" Type="http://schemas.openxmlformats.org/officeDocument/2006/relationships/image" Target="../media/image60.gif" /><Relationship Id="rId4" Type="http://schemas.openxmlformats.org/officeDocument/2006/relationships/image" Target="../media/image3.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4D87D2-73FF-E547-9659-3A29B667DE68}"/>
              </a:ext>
            </a:extLst>
          </p:cNvPr>
          <p:cNvPicPr>
            <a:picLocks noChangeAspect="1"/>
          </p:cNvPicPr>
          <p:nvPr/>
        </p:nvPicPr>
        <p:blipFill>
          <a:blip r:embed="rId2"/>
          <a:stretch>
            <a:fillRect/>
          </a:stretch>
        </p:blipFill>
        <p:spPr>
          <a:xfrm>
            <a:off x="5534802" y="-1433385"/>
            <a:ext cx="6858000" cy="6858000"/>
          </a:xfrm>
          <a:prstGeom prst="rect">
            <a:avLst/>
          </a:prstGeom>
        </p:spPr>
      </p:pic>
      <p:pic>
        <p:nvPicPr>
          <p:cNvPr id="6" name="Picture 5" descr="Logo&#10;&#10;Description automatically generated">
            <a:extLst>
              <a:ext uri="{FF2B5EF4-FFF2-40B4-BE49-F238E27FC236}">
                <a16:creationId xmlns:a16="http://schemas.microsoft.com/office/drawing/2014/main" id="{50085C41-8A19-8A4A-9FF5-F5D1B883479D}"/>
              </a:ext>
            </a:extLst>
          </p:cNvPr>
          <p:cNvPicPr>
            <a:picLocks noChangeAspect="1"/>
          </p:cNvPicPr>
          <p:nvPr/>
        </p:nvPicPr>
        <p:blipFill>
          <a:blip r:embed="rId3"/>
          <a:stretch>
            <a:fillRect/>
          </a:stretch>
        </p:blipFill>
        <p:spPr>
          <a:xfrm>
            <a:off x="751702" y="2123091"/>
            <a:ext cx="2541937" cy="455430"/>
          </a:xfrm>
          <a:prstGeom prst="rect">
            <a:avLst/>
          </a:prstGeom>
        </p:spPr>
      </p:pic>
      <p:pic>
        <p:nvPicPr>
          <p:cNvPr id="8" name="Picture 7" descr="A group of people sitting at a table&#10;&#10;Description automatically generated with medium confidence">
            <a:extLst>
              <a:ext uri="{FF2B5EF4-FFF2-40B4-BE49-F238E27FC236}">
                <a16:creationId xmlns:a16="http://schemas.microsoft.com/office/drawing/2014/main" id="{C48D4DAF-62C2-264C-B6AD-D160BD4638B3}"/>
              </a:ext>
            </a:extLst>
          </p:cNvPr>
          <p:cNvPicPr>
            <a:picLocks noChangeAspect="1"/>
          </p:cNvPicPr>
          <p:nvPr/>
        </p:nvPicPr>
        <p:blipFill>
          <a:blip r:embed="rId4"/>
          <a:stretch>
            <a:fillRect/>
          </a:stretch>
        </p:blipFill>
        <p:spPr>
          <a:xfrm>
            <a:off x="6573645" y="-182940"/>
            <a:ext cx="6503426" cy="6406360"/>
          </a:xfrm>
          <a:prstGeom prst="rect">
            <a:avLst/>
          </a:prstGeom>
        </p:spPr>
      </p:pic>
      <p:pic>
        <p:nvPicPr>
          <p:cNvPr id="10" name="Picture 9" descr="Shape, circle&#10;&#10;Description automatically generated">
            <a:extLst>
              <a:ext uri="{FF2B5EF4-FFF2-40B4-BE49-F238E27FC236}">
                <a16:creationId xmlns:a16="http://schemas.microsoft.com/office/drawing/2014/main" id="{13D18FAB-0754-E34C-ACDD-2012E22ABF1E}"/>
              </a:ext>
            </a:extLst>
          </p:cNvPr>
          <p:cNvPicPr>
            <a:picLocks noChangeAspect="1"/>
          </p:cNvPicPr>
          <p:nvPr/>
        </p:nvPicPr>
        <p:blipFill>
          <a:blip r:embed="rId5"/>
          <a:stretch>
            <a:fillRect/>
          </a:stretch>
        </p:blipFill>
        <p:spPr>
          <a:xfrm>
            <a:off x="5534802" y="-984901"/>
            <a:ext cx="2452023" cy="2452023"/>
          </a:xfrm>
          <a:prstGeom prst="rect">
            <a:avLst/>
          </a:prstGeom>
        </p:spPr>
      </p:pic>
      <p:pic>
        <p:nvPicPr>
          <p:cNvPr id="12" name="Graphic 11">
            <a:extLst>
              <a:ext uri="{FF2B5EF4-FFF2-40B4-BE49-F238E27FC236}">
                <a16:creationId xmlns:a16="http://schemas.microsoft.com/office/drawing/2014/main" id="{28E594CF-E595-BD47-9748-BCEA2618D3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43153" y="1480387"/>
            <a:ext cx="625886" cy="664830"/>
          </a:xfrm>
          <a:prstGeom prst="rect">
            <a:avLst/>
          </a:prstGeom>
        </p:spPr>
      </p:pic>
      <p:pic>
        <p:nvPicPr>
          <p:cNvPr id="14" name="Graphic 13">
            <a:extLst>
              <a:ext uri="{FF2B5EF4-FFF2-40B4-BE49-F238E27FC236}">
                <a16:creationId xmlns:a16="http://schemas.microsoft.com/office/drawing/2014/main" id="{816502B4-70BE-D948-938E-0C36C163313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40325" y="840407"/>
            <a:ext cx="710794" cy="807721"/>
          </a:xfrm>
          <a:prstGeom prst="rect">
            <a:avLst/>
          </a:prstGeom>
        </p:spPr>
      </p:pic>
      <p:sp>
        <p:nvSpPr>
          <p:cNvPr id="15" name="TextBox 14">
            <a:extLst>
              <a:ext uri="{FF2B5EF4-FFF2-40B4-BE49-F238E27FC236}">
                <a16:creationId xmlns:a16="http://schemas.microsoft.com/office/drawing/2014/main" id="{07CD1181-7450-0245-A9EF-8CA03115A5EF}"/>
              </a:ext>
            </a:extLst>
          </p:cNvPr>
          <p:cNvSpPr txBox="1"/>
          <p:nvPr/>
        </p:nvSpPr>
        <p:spPr>
          <a:xfrm>
            <a:off x="688642" y="3432237"/>
            <a:ext cx="5736872" cy="1708160"/>
          </a:xfrm>
          <a:prstGeom prst="rect">
            <a:avLst/>
          </a:prstGeom>
          <a:noFill/>
        </p:spPr>
        <p:txBody>
          <a:bodyPr wrap="square" lIns="91440" tIns="45720" rIns="91440" bIns="45720" rtlCol="0" anchor="t">
            <a:spAutoFit/>
          </a:bodyPr>
          <a:lstStyle/>
          <a:p>
            <a:r>
              <a:rPr lang="en-US" sz="3500" b="1" dirty="0">
                <a:solidFill>
                  <a:srgbClr val="0033E2"/>
                </a:solidFill>
                <a:latin typeface="Arial" panose="020B0604020202020204" pitchFamily="34" charset="0"/>
                <a:cs typeface="Arial" panose="020B0604020202020204" pitchFamily="34" charset="0"/>
              </a:rPr>
              <a:t>How to Build a Higher Education Admissions Chatbot that Doesn't Suck</a:t>
            </a:r>
            <a:endParaRPr lang="en-US" sz="3500" dirty="0">
              <a:solidFill>
                <a:srgbClr val="0033E2"/>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13703E6-2F47-7442-9C45-F0E06B604E55}"/>
              </a:ext>
            </a:extLst>
          </p:cNvPr>
          <p:cNvSpPr txBox="1"/>
          <p:nvPr/>
        </p:nvSpPr>
        <p:spPr>
          <a:xfrm>
            <a:off x="688642" y="5263033"/>
            <a:ext cx="5011387" cy="323165"/>
          </a:xfrm>
          <a:prstGeom prst="rect">
            <a:avLst/>
          </a:prstGeom>
          <a:noFill/>
        </p:spPr>
        <p:txBody>
          <a:bodyPr wrap="square" lIns="91440" tIns="45720" rIns="91440" bIns="45720" rtlCol="0" anchor="t">
            <a:spAutoFit/>
          </a:bodyPr>
          <a:lstStyle/>
          <a:p>
            <a:r>
              <a:rPr lang="en-US" sz="1500" dirty="0">
                <a:solidFill>
                  <a:schemeClr val="tx1">
                    <a:lumMod val="75000"/>
                    <a:lumOff val="25000"/>
                  </a:schemeClr>
                </a:solidFill>
                <a:latin typeface="Arial" panose="020B0604020202020204" pitchFamily="34" charset="0"/>
                <a:cs typeface="Arial" panose="020B0604020202020204" pitchFamily="34" charset="0"/>
              </a:rPr>
              <a:t>Tuesday, January 10, 2023</a:t>
            </a:r>
          </a:p>
        </p:txBody>
      </p:sp>
      <p:sp>
        <p:nvSpPr>
          <p:cNvPr id="11" name="TextBox 10">
            <a:extLst>
              <a:ext uri="{FF2B5EF4-FFF2-40B4-BE49-F238E27FC236}">
                <a16:creationId xmlns:a16="http://schemas.microsoft.com/office/drawing/2014/main" id="{919B6C66-E2FE-8A47-B1D0-076601FA9871}"/>
              </a:ext>
            </a:extLst>
          </p:cNvPr>
          <p:cNvSpPr txBox="1"/>
          <p:nvPr/>
        </p:nvSpPr>
        <p:spPr>
          <a:xfrm>
            <a:off x="688642" y="3187839"/>
            <a:ext cx="1529041" cy="323165"/>
          </a:xfrm>
          <a:prstGeom prst="rect">
            <a:avLst/>
          </a:prstGeom>
          <a:noFill/>
        </p:spPr>
        <p:txBody>
          <a:bodyPr wrap="square">
            <a:spAutoFit/>
          </a:bodyPr>
          <a:lstStyle/>
          <a:p>
            <a:r>
              <a:rPr lang="en-US" sz="1500" spc="110" dirty="0">
                <a:solidFill>
                  <a:schemeClr val="tx1">
                    <a:lumMod val="75000"/>
                    <a:lumOff val="25000"/>
                  </a:schemeClr>
                </a:solidFill>
                <a:latin typeface="Arial" panose="020B0604020202020204" pitchFamily="34" charset="0"/>
                <a:cs typeface="Arial" panose="020B0604020202020204" pitchFamily="34" charset="0"/>
              </a:rPr>
              <a:t>WEBINAR</a:t>
            </a:r>
          </a:p>
        </p:txBody>
      </p:sp>
    </p:spTree>
    <p:extLst>
      <p:ext uri="{BB962C8B-B14F-4D97-AF65-F5344CB8AC3E}">
        <p14:creationId xmlns:p14="http://schemas.microsoft.com/office/powerpoint/2010/main" val="1970314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213;g18ed6a51cfc_0_266">
            <a:extLst>
              <a:ext uri="{FF2B5EF4-FFF2-40B4-BE49-F238E27FC236}">
                <a16:creationId xmlns:a16="http://schemas.microsoft.com/office/drawing/2014/main" id="{635D54D1-9659-1C46-A06C-C7383435D120}"/>
              </a:ext>
            </a:extLst>
          </p:cNvPr>
          <p:cNvPicPr preferRelativeResize="0"/>
          <p:nvPr/>
        </p:nvPicPr>
        <p:blipFill>
          <a:blip r:embed="rId3">
            <a:alphaModFix/>
          </a:blip>
          <a:stretch>
            <a:fillRect/>
          </a:stretch>
        </p:blipFill>
        <p:spPr>
          <a:xfrm>
            <a:off x="8583080" y="-1877132"/>
            <a:ext cx="3874550" cy="5073824"/>
          </a:xfrm>
          <a:prstGeom prst="rect">
            <a:avLst/>
          </a:prstGeom>
          <a:noFill/>
          <a:ln>
            <a:noFill/>
          </a:ln>
        </p:spPr>
      </p:pic>
      <p:sp>
        <p:nvSpPr>
          <p:cNvPr id="2" name="Google Shape;202;g1a11fd028c1_0_230">
            <a:extLst>
              <a:ext uri="{FF2B5EF4-FFF2-40B4-BE49-F238E27FC236}">
                <a16:creationId xmlns:a16="http://schemas.microsoft.com/office/drawing/2014/main" id="{38215608-8D48-534A-8127-E1ACD14C9AFC}"/>
              </a:ext>
            </a:extLst>
          </p:cNvPr>
          <p:cNvSpPr txBox="1"/>
          <p:nvPr/>
        </p:nvSpPr>
        <p:spPr>
          <a:xfrm>
            <a:off x="797323" y="1056938"/>
            <a:ext cx="5776471" cy="6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b="1" dirty="0">
                <a:solidFill>
                  <a:schemeClr val="dk1"/>
                </a:solidFill>
                <a:latin typeface="Arial" panose="020B0604020202020204" pitchFamily="34" charset="0"/>
                <a:ea typeface="Ubuntu"/>
                <a:cs typeface="Arial" panose="020B0604020202020204" pitchFamily="34" charset="0"/>
                <a:sym typeface="Ubuntu"/>
              </a:rPr>
              <a:t>Properly trained AI</a:t>
            </a:r>
            <a:endParaRPr sz="3000" b="1" dirty="0">
              <a:solidFill>
                <a:schemeClr val="dk1"/>
              </a:solidFill>
              <a:latin typeface="Arial" panose="020B0604020202020204" pitchFamily="34" charset="0"/>
              <a:ea typeface="Ubuntu"/>
              <a:cs typeface="Arial" panose="020B0604020202020204" pitchFamily="34" charset="0"/>
              <a:sym typeface="Ubuntu"/>
            </a:endParaRPr>
          </a:p>
        </p:txBody>
      </p:sp>
      <p:pic>
        <p:nvPicPr>
          <p:cNvPr id="3" name="Google Shape;201;g1a11fd028c1_0_230">
            <a:extLst>
              <a:ext uri="{FF2B5EF4-FFF2-40B4-BE49-F238E27FC236}">
                <a16:creationId xmlns:a16="http://schemas.microsoft.com/office/drawing/2014/main" id="{272AE3CD-08E9-F74A-8540-587A83D88E1A}"/>
              </a:ext>
            </a:extLst>
          </p:cNvPr>
          <p:cNvPicPr preferRelativeResize="0"/>
          <p:nvPr/>
        </p:nvPicPr>
        <p:blipFill>
          <a:blip r:embed="rId4">
            <a:alphaModFix/>
          </a:blip>
          <a:stretch>
            <a:fillRect/>
          </a:stretch>
        </p:blipFill>
        <p:spPr>
          <a:xfrm>
            <a:off x="877430" y="507388"/>
            <a:ext cx="1577748" cy="282725"/>
          </a:xfrm>
          <a:prstGeom prst="rect">
            <a:avLst/>
          </a:prstGeom>
          <a:noFill/>
          <a:ln>
            <a:noFill/>
          </a:ln>
        </p:spPr>
      </p:pic>
      <p:sp>
        <p:nvSpPr>
          <p:cNvPr id="4" name="Content Placeholder 2">
            <a:extLst>
              <a:ext uri="{FF2B5EF4-FFF2-40B4-BE49-F238E27FC236}">
                <a16:creationId xmlns:a16="http://schemas.microsoft.com/office/drawing/2014/main" id="{B4B58383-2B55-1545-BBE7-1980787E4D4B}"/>
              </a:ext>
            </a:extLst>
          </p:cNvPr>
          <p:cNvSpPr txBox="1">
            <a:spLocks/>
          </p:cNvSpPr>
          <p:nvPr/>
        </p:nvSpPr>
        <p:spPr>
          <a:xfrm>
            <a:off x="797323" y="1682221"/>
            <a:ext cx="9303118" cy="54597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500"/>
              </a:spcBef>
            </a:pPr>
            <a:r>
              <a:rPr lang="en-US" sz="1500" kern="1200" dirty="0">
                <a:latin typeface="Arial" panose="020B0604020202020204" pitchFamily="34" charset="0"/>
                <a:cs typeface="Arial" panose="020B0604020202020204" pitchFamily="34" charset="0"/>
              </a:rPr>
              <a:t>Each intent contains a solid number (10+) of Question Variations </a:t>
            </a:r>
          </a:p>
          <a:p>
            <a:pPr>
              <a:lnSpc>
                <a:spcPct val="100000"/>
              </a:lnSpc>
              <a:spcBef>
                <a:spcPts val="500"/>
              </a:spcBef>
            </a:pPr>
            <a:r>
              <a:rPr lang="en-US" sz="1500" dirty="0">
                <a:latin typeface="Arial" panose="020B0604020202020204" pitchFamily="34" charset="0"/>
                <a:cs typeface="Arial" panose="020B0604020202020204" pitchFamily="34" charset="0"/>
              </a:rPr>
              <a:t>Retrieves specific data from a customer record</a:t>
            </a:r>
          </a:p>
        </p:txBody>
      </p:sp>
      <p:pic>
        <p:nvPicPr>
          <p:cNvPr id="9" name="Google Shape;178;g1a11fd028c1_0_230">
            <a:extLst>
              <a:ext uri="{FF2B5EF4-FFF2-40B4-BE49-F238E27FC236}">
                <a16:creationId xmlns:a16="http://schemas.microsoft.com/office/drawing/2014/main" id="{33EE8940-9F67-0644-A0FE-152F9DD003E0}"/>
              </a:ext>
            </a:extLst>
          </p:cNvPr>
          <p:cNvPicPr preferRelativeResize="0"/>
          <p:nvPr/>
        </p:nvPicPr>
        <p:blipFill>
          <a:blip r:embed="rId5">
            <a:alphaModFix/>
          </a:blip>
          <a:stretch>
            <a:fillRect/>
          </a:stretch>
        </p:blipFill>
        <p:spPr>
          <a:xfrm rot="1473034">
            <a:off x="8445245" y="-959882"/>
            <a:ext cx="2385001" cy="2442951"/>
          </a:xfrm>
          <a:prstGeom prst="rect">
            <a:avLst/>
          </a:prstGeom>
          <a:noFill/>
          <a:ln>
            <a:noFill/>
          </a:ln>
        </p:spPr>
      </p:pic>
      <p:pic>
        <p:nvPicPr>
          <p:cNvPr id="12" name="Picture 5" descr="Graphical user interface, application&#10;&#10;Description automatically generated">
            <a:extLst>
              <a:ext uri="{FF2B5EF4-FFF2-40B4-BE49-F238E27FC236}">
                <a16:creationId xmlns:a16="http://schemas.microsoft.com/office/drawing/2014/main" id="{BD8BB0F4-7830-6445-AF6D-C00DA9958456}"/>
              </a:ext>
            </a:extLst>
          </p:cNvPr>
          <p:cNvPicPr>
            <a:picLocks noChangeAspect="1"/>
          </p:cNvPicPr>
          <p:nvPr/>
        </p:nvPicPr>
        <p:blipFill>
          <a:blip r:embed="rId6"/>
          <a:stretch>
            <a:fillRect/>
          </a:stretch>
        </p:blipFill>
        <p:spPr>
          <a:xfrm>
            <a:off x="858240" y="3057864"/>
            <a:ext cx="3866147" cy="3145061"/>
          </a:xfrm>
          <a:prstGeom prst="rect">
            <a:avLst/>
          </a:prstGeom>
        </p:spPr>
      </p:pic>
      <p:pic>
        <p:nvPicPr>
          <p:cNvPr id="13" name="Picture 6">
            <a:extLst>
              <a:ext uri="{FF2B5EF4-FFF2-40B4-BE49-F238E27FC236}">
                <a16:creationId xmlns:a16="http://schemas.microsoft.com/office/drawing/2014/main" id="{567EAFC2-9655-F74E-ABF1-1132245B8C2F}"/>
              </a:ext>
            </a:extLst>
          </p:cNvPr>
          <p:cNvPicPr>
            <a:picLocks noChangeAspect="1"/>
          </p:cNvPicPr>
          <p:nvPr/>
        </p:nvPicPr>
        <p:blipFill>
          <a:blip r:embed="rId7"/>
          <a:stretch>
            <a:fillRect/>
          </a:stretch>
        </p:blipFill>
        <p:spPr>
          <a:xfrm>
            <a:off x="8688794" y="3062571"/>
            <a:ext cx="2332121" cy="3135649"/>
          </a:xfrm>
          <a:prstGeom prst="rect">
            <a:avLst/>
          </a:prstGeom>
        </p:spPr>
      </p:pic>
      <p:pic>
        <p:nvPicPr>
          <p:cNvPr id="14" name="Picture 7" descr="A picture containing graphical user interface&#10;&#10;Description automatically generated">
            <a:extLst>
              <a:ext uri="{FF2B5EF4-FFF2-40B4-BE49-F238E27FC236}">
                <a16:creationId xmlns:a16="http://schemas.microsoft.com/office/drawing/2014/main" id="{F821D428-B451-2745-9029-CFB285AA4BBE}"/>
              </a:ext>
            </a:extLst>
          </p:cNvPr>
          <p:cNvPicPr>
            <a:picLocks noChangeAspect="1"/>
          </p:cNvPicPr>
          <p:nvPr/>
        </p:nvPicPr>
        <p:blipFill>
          <a:blip r:embed="rId8"/>
          <a:stretch>
            <a:fillRect/>
          </a:stretch>
        </p:blipFill>
        <p:spPr>
          <a:xfrm>
            <a:off x="5340004" y="3060825"/>
            <a:ext cx="2482516" cy="3179248"/>
          </a:xfrm>
          <a:prstGeom prst="rect">
            <a:avLst/>
          </a:prstGeom>
        </p:spPr>
      </p:pic>
      <p:sp>
        <p:nvSpPr>
          <p:cNvPr id="15" name="TextBox 14">
            <a:extLst>
              <a:ext uri="{FF2B5EF4-FFF2-40B4-BE49-F238E27FC236}">
                <a16:creationId xmlns:a16="http://schemas.microsoft.com/office/drawing/2014/main" id="{A829AB5B-05EE-C345-AF2A-E0813EE9A54B}"/>
              </a:ext>
            </a:extLst>
          </p:cNvPr>
          <p:cNvSpPr txBox="1"/>
          <p:nvPr/>
        </p:nvSpPr>
        <p:spPr>
          <a:xfrm>
            <a:off x="647714" y="2663252"/>
            <a:ext cx="4301288"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dirty="0">
                <a:latin typeface="Arial" panose="020B0604020202020204" pitchFamily="34" charset="0"/>
                <a:cs typeface="Arial" panose="020B0604020202020204" pitchFamily="34" charset="0"/>
              </a:rPr>
              <a:t>Question Variations in Backend</a:t>
            </a:r>
          </a:p>
        </p:txBody>
      </p:sp>
      <p:sp>
        <p:nvSpPr>
          <p:cNvPr id="16" name="TextBox 15">
            <a:extLst>
              <a:ext uri="{FF2B5EF4-FFF2-40B4-BE49-F238E27FC236}">
                <a16:creationId xmlns:a16="http://schemas.microsoft.com/office/drawing/2014/main" id="{5FB57FCF-18C4-084E-8867-C0668EFBAE95}"/>
              </a:ext>
            </a:extLst>
          </p:cNvPr>
          <p:cNvSpPr txBox="1"/>
          <p:nvPr/>
        </p:nvSpPr>
        <p:spPr>
          <a:xfrm>
            <a:off x="5228724" y="2640169"/>
            <a:ext cx="3017920"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latin typeface="Arial" panose="020B0604020202020204" pitchFamily="34" charset="0"/>
                <a:cs typeface="Arial" panose="020B0604020202020204" pitchFamily="34" charset="0"/>
              </a:rPr>
              <a:t>Intent with Incorrect Spelling</a:t>
            </a:r>
          </a:p>
        </p:txBody>
      </p:sp>
      <p:sp>
        <p:nvSpPr>
          <p:cNvPr id="17" name="TextBox 16">
            <a:extLst>
              <a:ext uri="{FF2B5EF4-FFF2-40B4-BE49-F238E27FC236}">
                <a16:creationId xmlns:a16="http://schemas.microsoft.com/office/drawing/2014/main" id="{662A4C68-326B-894B-910E-272825EAC629}"/>
              </a:ext>
            </a:extLst>
          </p:cNvPr>
          <p:cNvSpPr txBox="1"/>
          <p:nvPr/>
        </p:nvSpPr>
        <p:spPr>
          <a:xfrm>
            <a:off x="8583080" y="2640169"/>
            <a:ext cx="3017920"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latin typeface="Arial" panose="020B0604020202020204" pitchFamily="34" charset="0"/>
                <a:cs typeface="Arial" panose="020B0604020202020204" pitchFamily="34" charset="0"/>
              </a:rPr>
              <a:t>Intent with Correct Spelling</a:t>
            </a:r>
          </a:p>
        </p:txBody>
      </p:sp>
      <p:pic>
        <p:nvPicPr>
          <p:cNvPr id="18" name="Google Shape;178;g1a11fd028c1_0_230">
            <a:extLst>
              <a:ext uri="{FF2B5EF4-FFF2-40B4-BE49-F238E27FC236}">
                <a16:creationId xmlns:a16="http://schemas.microsoft.com/office/drawing/2014/main" id="{9F87F6BE-30CB-A640-9D47-76D459A30612}"/>
              </a:ext>
            </a:extLst>
          </p:cNvPr>
          <p:cNvPicPr preferRelativeResize="0"/>
          <p:nvPr/>
        </p:nvPicPr>
        <p:blipFill>
          <a:blip r:embed="rId5">
            <a:alphaModFix/>
          </a:blip>
          <a:stretch>
            <a:fillRect/>
          </a:stretch>
        </p:blipFill>
        <p:spPr>
          <a:xfrm rot="11964995">
            <a:off x="10311988" y="-578098"/>
            <a:ext cx="1474423" cy="1480195"/>
          </a:xfrm>
          <a:prstGeom prst="rect">
            <a:avLst/>
          </a:prstGeom>
          <a:noFill/>
          <a:ln>
            <a:noFill/>
          </a:ln>
        </p:spPr>
      </p:pic>
    </p:spTree>
    <p:extLst>
      <p:ext uri="{BB962C8B-B14F-4D97-AF65-F5344CB8AC3E}">
        <p14:creationId xmlns:p14="http://schemas.microsoft.com/office/powerpoint/2010/main" val="3533408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213;g18ed6a51cfc_0_266">
            <a:extLst>
              <a:ext uri="{FF2B5EF4-FFF2-40B4-BE49-F238E27FC236}">
                <a16:creationId xmlns:a16="http://schemas.microsoft.com/office/drawing/2014/main" id="{635D54D1-9659-1C46-A06C-C7383435D120}"/>
              </a:ext>
            </a:extLst>
          </p:cNvPr>
          <p:cNvPicPr preferRelativeResize="0"/>
          <p:nvPr/>
        </p:nvPicPr>
        <p:blipFill>
          <a:blip r:embed="rId3">
            <a:alphaModFix/>
          </a:blip>
          <a:stretch>
            <a:fillRect/>
          </a:stretch>
        </p:blipFill>
        <p:spPr>
          <a:xfrm rot="9000000">
            <a:off x="-1338303" y="3264150"/>
            <a:ext cx="3874550" cy="5073824"/>
          </a:xfrm>
          <a:prstGeom prst="rect">
            <a:avLst/>
          </a:prstGeom>
          <a:noFill/>
          <a:ln>
            <a:noFill/>
          </a:ln>
        </p:spPr>
      </p:pic>
      <p:sp>
        <p:nvSpPr>
          <p:cNvPr id="2" name="Google Shape;202;g1a11fd028c1_0_230">
            <a:extLst>
              <a:ext uri="{FF2B5EF4-FFF2-40B4-BE49-F238E27FC236}">
                <a16:creationId xmlns:a16="http://schemas.microsoft.com/office/drawing/2014/main" id="{38215608-8D48-534A-8127-E1ACD14C9AFC}"/>
              </a:ext>
            </a:extLst>
          </p:cNvPr>
          <p:cNvSpPr txBox="1"/>
          <p:nvPr/>
        </p:nvSpPr>
        <p:spPr>
          <a:xfrm>
            <a:off x="797323" y="1056938"/>
            <a:ext cx="10038843" cy="6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b="1" dirty="0">
                <a:solidFill>
                  <a:schemeClr val="dk1"/>
                </a:solidFill>
                <a:latin typeface="Arial" panose="020B0604020202020204" pitchFamily="34" charset="0"/>
                <a:ea typeface="Ubuntu"/>
                <a:cs typeface="Arial" panose="020B0604020202020204" pitchFamily="34" charset="0"/>
                <a:sym typeface="Ubuntu"/>
              </a:rPr>
              <a:t>Fresh content automatically captured from your site</a:t>
            </a:r>
            <a:endParaRPr sz="3000" b="1" dirty="0">
              <a:solidFill>
                <a:schemeClr val="dk1"/>
              </a:solidFill>
              <a:latin typeface="Arial" panose="020B0604020202020204" pitchFamily="34" charset="0"/>
              <a:ea typeface="Ubuntu"/>
              <a:cs typeface="Arial" panose="020B0604020202020204" pitchFamily="34" charset="0"/>
              <a:sym typeface="Ubuntu"/>
            </a:endParaRPr>
          </a:p>
        </p:txBody>
      </p:sp>
      <p:pic>
        <p:nvPicPr>
          <p:cNvPr id="3" name="Google Shape;201;g1a11fd028c1_0_230">
            <a:extLst>
              <a:ext uri="{FF2B5EF4-FFF2-40B4-BE49-F238E27FC236}">
                <a16:creationId xmlns:a16="http://schemas.microsoft.com/office/drawing/2014/main" id="{272AE3CD-08E9-F74A-8540-587A83D88E1A}"/>
              </a:ext>
            </a:extLst>
          </p:cNvPr>
          <p:cNvPicPr preferRelativeResize="0"/>
          <p:nvPr/>
        </p:nvPicPr>
        <p:blipFill>
          <a:blip r:embed="rId4">
            <a:alphaModFix/>
          </a:blip>
          <a:stretch>
            <a:fillRect/>
          </a:stretch>
        </p:blipFill>
        <p:spPr>
          <a:xfrm>
            <a:off x="877430" y="507388"/>
            <a:ext cx="1577748" cy="282725"/>
          </a:xfrm>
          <a:prstGeom prst="rect">
            <a:avLst/>
          </a:prstGeom>
          <a:noFill/>
          <a:ln>
            <a:noFill/>
          </a:ln>
        </p:spPr>
      </p:pic>
      <p:sp>
        <p:nvSpPr>
          <p:cNvPr id="4" name="Content Placeholder 2">
            <a:extLst>
              <a:ext uri="{FF2B5EF4-FFF2-40B4-BE49-F238E27FC236}">
                <a16:creationId xmlns:a16="http://schemas.microsoft.com/office/drawing/2014/main" id="{B4B58383-2B55-1545-BBE7-1980787E4D4B}"/>
              </a:ext>
            </a:extLst>
          </p:cNvPr>
          <p:cNvSpPr txBox="1">
            <a:spLocks/>
          </p:cNvSpPr>
          <p:nvPr/>
        </p:nvSpPr>
        <p:spPr>
          <a:xfrm>
            <a:off x="393584" y="1682218"/>
            <a:ext cx="9303118" cy="54597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500" kern="1200" dirty="0">
                <a:latin typeface="Arial"/>
                <a:cs typeface="Arial"/>
              </a:rPr>
              <a:t>Webhooks can be used to automatically update the chatbot intents based on the changes to a particular page on a website. </a:t>
            </a:r>
            <a:endParaRPr lang="en-US" sz="1500" dirty="0">
              <a:latin typeface="Arial" panose="020B0604020202020204" pitchFamily="34" charset="0"/>
              <a:cs typeface="Arial" panose="020B0604020202020204" pitchFamily="34" charset="0"/>
            </a:endParaRPr>
          </a:p>
        </p:txBody>
      </p:sp>
      <p:pic>
        <p:nvPicPr>
          <p:cNvPr id="9" name="Google Shape;178;g1a11fd028c1_0_230">
            <a:extLst>
              <a:ext uri="{FF2B5EF4-FFF2-40B4-BE49-F238E27FC236}">
                <a16:creationId xmlns:a16="http://schemas.microsoft.com/office/drawing/2014/main" id="{33EE8940-9F67-0644-A0FE-152F9DD003E0}"/>
              </a:ext>
            </a:extLst>
          </p:cNvPr>
          <p:cNvPicPr preferRelativeResize="0"/>
          <p:nvPr/>
        </p:nvPicPr>
        <p:blipFill>
          <a:blip r:embed="rId5">
            <a:alphaModFix/>
          </a:blip>
          <a:stretch>
            <a:fillRect/>
          </a:stretch>
        </p:blipFill>
        <p:spPr>
          <a:xfrm rot="1473034">
            <a:off x="-1309375" y="5340423"/>
            <a:ext cx="2385001" cy="2442951"/>
          </a:xfrm>
          <a:prstGeom prst="rect">
            <a:avLst/>
          </a:prstGeom>
          <a:noFill/>
          <a:ln>
            <a:noFill/>
          </a:ln>
        </p:spPr>
      </p:pic>
      <p:sp>
        <p:nvSpPr>
          <p:cNvPr id="15" name="TextBox 14">
            <a:extLst>
              <a:ext uri="{FF2B5EF4-FFF2-40B4-BE49-F238E27FC236}">
                <a16:creationId xmlns:a16="http://schemas.microsoft.com/office/drawing/2014/main" id="{A829AB5B-05EE-C345-AF2A-E0813EE9A54B}"/>
              </a:ext>
            </a:extLst>
          </p:cNvPr>
          <p:cNvSpPr txBox="1"/>
          <p:nvPr/>
        </p:nvSpPr>
        <p:spPr>
          <a:xfrm>
            <a:off x="0" y="2593303"/>
            <a:ext cx="4301288"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dirty="0">
                <a:latin typeface="Arial" panose="020B0604020202020204" pitchFamily="34" charset="0"/>
                <a:cs typeface="Arial" panose="020B0604020202020204" pitchFamily="34" charset="0"/>
              </a:rPr>
              <a:t>Content to scrape</a:t>
            </a:r>
          </a:p>
        </p:txBody>
      </p:sp>
      <p:sp>
        <p:nvSpPr>
          <p:cNvPr id="16" name="TextBox 15">
            <a:extLst>
              <a:ext uri="{FF2B5EF4-FFF2-40B4-BE49-F238E27FC236}">
                <a16:creationId xmlns:a16="http://schemas.microsoft.com/office/drawing/2014/main" id="{5FB57FCF-18C4-084E-8867-C0668EFBAE95}"/>
              </a:ext>
            </a:extLst>
          </p:cNvPr>
          <p:cNvSpPr txBox="1"/>
          <p:nvPr/>
        </p:nvSpPr>
        <p:spPr>
          <a:xfrm>
            <a:off x="4208769" y="2563724"/>
            <a:ext cx="2250458"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dirty="0">
                <a:latin typeface="Arial" panose="020B0604020202020204" pitchFamily="34" charset="0"/>
                <a:cs typeface="Arial" panose="020B0604020202020204" pitchFamily="34" charset="0"/>
              </a:rPr>
              <a:t>Scraping in Progress</a:t>
            </a:r>
          </a:p>
        </p:txBody>
      </p:sp>
      <p:sp>
        <p:nvSpPr>
          <p:cNvPr id="17" name="TextBox 16">
            <a:extLst>
              <a:ext uri="{FF2B5EF4-FFF2-40B4-BE49-F238E27FC236}">
                <a16:creationId xmlns:a16="http://schemas.microsoft.com/office/drawing/2014/main" id="{662A4C68-326B-894B-910E-272825EAC629}"/>
              </a:ext>
            </a:extLst>
          </p:cNvPr>
          <p:cNvSpPr txBox="1"/>
          <p:nvPr/>
        </p:nvSpPr>
        <p:spPr>
          <a:xfrm>
            <a:off x="7658513" y="2563723"/>
            <a:ext cx="3017920"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dirty="0">
                <a:latin typeface="Arial" panose="020B0604020202020204" pitchFamily="34" charset="0"/>
                <a:cs typeface="Arial" panose="020B0604020202020204" pitchFamily="34" charset="0"/>
              </a:rPr>
              <a:t>Backend of Bot Intent</a:t>
            </a:r>
          </a:p>
        </p:txBody>
      </p:sp>
      <p:pic>
        <p:nvPicPr>
          <p:cNvPr id="18" name="Google Shape;178;g1a11fd028c1_0_230">
            <a:extLst>
              <a:ext uri="{FF2B5EF4-FFF2-40B4-BE49-F238E27FC236}">
                <a16:creationId xmlns:a16="http://schemas.microsoft.com/office/drawing/2014/main" id="{9F87F6BE-30CB-A640-9D47-76D459A30612}"/>
              </a:ext>
            </a:extLst>
          </p:cNvPr>
          <p:cNvPicPr preferRelativeResize="0"/>
          <p:nvPr/>
        </p:nvPicPr>
        <p:blipFill>
          <a:blip r:embed="rId5">
            <a:alphaModFix/>
          </a:blip>
          <a:stretch>
            <a:fillRect/>
          </a:stretch>
        </p:blipFill>
        <p:spPr>
          <a:xfrm rot="11964995">
            <a:off x="684668" y="6242669"/>
            <a:ext cx="1474423" cy="1480195"/>
          </a:xfrm>
          <a:prstGeom prst="rect">
            <a:avLst/>
          </a:prstGeom>
          <a:noFill/>
          <a:ln>
            <a:noFill/>
          </a:ln>
        </p:spPr>
      </p:pic>
      <p:pic>
        <p:nvPicPr>
          <p:cNvPr id="19" name="Picture 5" descr="Graphical user interface, text, application&#10;&#10;Description automatically generated">
            <a:extLst>
              <a:ext uri="{FF2B5EF4-FFF2-40B4-BE49-F238E27FC236}">
                <a16:creationId xmlns:a16="http://schemas.microsoft.com/office/drawing/2014/main" id="{8F67CC84-4F7A-E34B-8280-F457BF76D5C1}"/>
              </a:ext>
            </a:extLst>
          </p:cNvPr>
          <p:cNvPicPr>
            <a:picLocks noChangeAspect="1"/>
          </p:cNvPicPr>
          <p:nvPr/>
        </p:nvPicPr>
        <p:blipFill>
          <a:blip r:embed="rId6"/>
          <a:stretch>
            <a:fillRect/>
          </a:stretch>
        </p:blipFill>
        <p:spPr>
          <a:xfrm>
            <a:off x="4161541" y="3128888"/>
            <a:ext cx="2250458" cy="3433010"/>
          </a:xfrm>
          <a:prstGeom prst="rect">
            <a:avLst/>
          </a:prstGeom>
        </p:spPr>
      </p:pic>
      <p:pic>
        <p:nvPicPr>
          <p:cNvPr id="20" name="Picture 12" descr="Graphical user interface, text, application&#10;&#10;Description automatically generated">
            <a:extLst>
              <a:ext uri="{FF2B5EF4-FFF2-40B4-BE49-F238E27FC236}">
                <a16:creationId xmlns:a16="http://schemas.microsoft.com/office/drawing/2014/main" id="{71F88750-8CEE-7446-81AB-D4613E00942C}"/>
              </a:ext>
            </a:extLst>
          </p:cNvPr>
          <p:cNvPicPr>
            <a:picLocks noChangeAspect="1"/>
          </p:cNvPicPr>
          <p:nvPr/>
        </p:nvPicPr>
        <p:blipFill>
          <a:blip r:embed="rId7"/>
          <a:stretch>
            <a:fillRect/>
          </a:stretch>
        </p:blipFill>
        <p:spPr>
          <a:xfrm>
            <a:off x="598972" y="3128888"/>
            <a:ext cx="3326709" cy="1039726"/>
          </a:xfrm>
          <a:prstGeom prst="rect">
            <a:avLst/>
          </a:prstGeom>
          <a:ln>
            <a:solidFill>
              <a:srgbClr val="4472C4"/>
            </a:solidFill>
          </a:ln>
        </p:spPr>
      </p:pic>
      <p:pic>
        <p:nvPicPr>
          <p:cNvPr id="21" name="Picture 9" descr="Graphical user interface, application&#10;&#10;Description automatically generated">
            <a:extLst>
              <a:ext uri="{FF2B5EF4-FFF2-40B4-BE49-F238E27FC236}">
                <a16:creationId xmlns:a16="http://schemas.microsoft.com/office/drawing/2014/main" id="{DEA66E0B-8569-BF45-976D-962AC4DD95DE}"/>
              </a:ext>
            </a:extLst>
          </p:cNvPr>
          <p:cNvPicPr>
            <a:picLocks noChangeAspect="1"/>
          </p:cNvPicPr>
          <p:nvPr/>
        </p:nvPicPr>
        <p:blipFill>
          <a:blip r:embed="rId8"/>
          <a:stretch>
            <a:fillRect/>
          </a:stretch>
        </p:blipFill>
        <p:spPr>
          <a:xfrm>
            <a:off x="6672212" y="3113085"/>
            <a:ext cx="5039226" cy="3429471"/>
          </a:xfrm>
          <a:prstGeom prst="rect">
            <a:avLst/>
          </a:prstGeom>
        </p:spPr>
      </p:pic>
    </p:spTree>
    <p:extLst>
      <p:ext uri="{BB962C8B-B14F-4D97-AF65-F5344CB8AC3E}">
        <p14:creationId xmlns:p14="http://schemas.microsoft.com/office/powerpoint/2010/main" val="404847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2;g1a11fd028c1_0_230">
            <a:extLst>
              <a:ext uri="{FF2B5EF4-FFF2-40B4-BE49-F238E27FC236}">
                <a16:creationId xmlns:a16="http://schemas.microsoft.com/office/drawing/2014/main" id="{38215608-8D48-534A-8127-E1ACD14C9AFC}"/>
              </a:ext>
            </a:extLst>
          </p:cNvPr>
          <p:cNvSpPr txBox="1"/>
          <p:nvPr/>
        </p:nvSpPr>
        <p:spPr>
          <a:xfrm>
            <a:off x="797323" y="1056938"/>
            <a:ext cx="5776471" cy="6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b="1" dirty="0">
                <a:solidFill>
                  <a:schemeClr val="dk1"/>
                </a:solidFill>
                <a:latin typeface="Arial" panose="020B0604020202020204" pitchFamily="34" charset="0"/>
                <a:ea typeface="Ubuntu"/>
                <a:cs typeface="Arial" panose="020B0604020202020204" pitchFamily="34" charset="0"/>
                <a:sym typeface="Ubuntu"/>
              </a:rPr>
              <a:t>24/7 availability on your site</a:t>
            </a:r>
            <a:endParaRPr sz="3000" b="1" dirty="0">
              <a:solidFill>
                <a:schemeClr val="dk1"/>
              </a:solidFill>
              <a:latin typeface="Arial" panose="020B0604020202020204" pitchFamily="34" charset="0"/>
              <a:ea typeface="Ubuntu"/>
              <a:cs typeface="Arial" panose="020B0604020202020204" pitchFamily="34" charset="0"/>
              <a:sym typeface="Ubuntu"/>
            </a:endParaRPr>
          </a:p>
        </p:txBody>
      </p:sp>
      <p:pic>
        <p:nvPicPr>
          <p:cNvPr id="3" name="Google Shape;201;g1a11fd028c1_0_230">
            <a:extLst>
              <a:ext uri="{FF2B5EF4-FFF2-40B4-BE49-F238E27FC236}">
                <a16:creationId xmlns:a16="http://schemas.microsoft.com/office/drawing/2014/main" id="{272AE3CD-08E9-F74A-8540-587A83D88E1A}"/>
              </a:ext>
            </a:extLst>
          </p:cNvPr>
          <p:cNvPicPr preferRelativeResize="0"/>
          <p:nvPr/>
        </p:nvPicPr>
        <p:blipFill>
          <a:blip r:embed="rId3">
            <a:alphaModFix/>
          </a:blip>
          <a:stretch>
            <a:fillRect/>
          </a:stretch>
        </p:blipFill>
        <p:spPr>
          <a:xfrm>
            <a:off x="877430" y="507388"/>
            <a:ext cx="1577748" cy="282725"/>
          </a:xfrm>
          <a:prstGeom prst="rect">
            <a:avLst/>
          </a:prstGeom>
          <a:noFill/>
          <a:ln>
            <a:noFill/>
          </a:ln>
        </p:spPr>
      </p:pic>
      <p:sp>
        <p:nvSpPr>
          <p:cNvPr id="4" name="Content Placeholder 2">
            <a:extLst>
              <a:ext uri="{FF2B5EF4-FFF2-40B4-BE49-F238E27FC236}">
                <a16:creationId xmlns:a16="http://schemas.microsoft.com/office/drawing/2014/main" id="{B4B58383-2B55-1545-BBE7-1980787E4D4B}"/>
              </a:ext>
            </a:extLst>
          </p:cNvPr>
          <p:cNvSpPr txBox="1">
            <a:spLocks/>
          </p:cNvSpPr>
          <p:nvPr/>
        </p:nvSpPr>
        <p:spPr>
          <a:xfrm>
            <a:off x="797323" y="1776811"/>
            <a:ext cx="496234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1500" kern="1200" dirty="0">
                <a:latin typeface="Arial"/>
                <a:cs typeface="Arial"/>
              </a:rPr>
              <a:t>Increase engagement with domestic and international students by being available around-the-clock.</a:t>
            </a:r>
            <a:endParaRPr lang="en-US" sz="1500" dirty="0">
              <a:latin typeface="Arial"/>
              <a:cs typeface="Arial"/>
            </a:endParaRPr>
          </a:p>
          <a:p>
            <a:pPr>
              <a:lnSpc>
                <a:spcPct val="100000"/>
              </a:lnSpc>
              <a:spcBef>
                <a:spcPts val="500"/>
              </a:spcBef>
            </a:pPr>
            <a:r>
              <a:rPr lang="en-US" sz="1500" kern="1200" dirty="0">
                <a:latin typeface="Arial"/>
                <a:cs typeface="Arial"/>
              </a:rPr>
              <a:t>Even when the chatbot can't resolve the issue on its own, it can </a:t>
            </a:r>
            <a:r>
              <a:rPr lang="en-US" sz="1500" b="1" kern="1200" dirty="0">
                <a:latin typeface="Arial"/>
                <a:cs typeface="Arial"/>
              </a:rPr>
              <a:t>take a message </a:t>
            </a:r>
            <a:r>
              <a:rPr lang="en-US" sz="1500" kern="1200" dirty="0">
                <a:latin typeface="Arial"/>
                <a:cs typeface="Arial"/>
              </a:rPr>
              <a:t>for an agent to respond to when they are back online.</a:t>
            </a:r>
          </a:p>
          <a:p>
            <a:pPr>
              <a:lnSpc>
                <a:spcPct val="100000"/>
              </a:lnSpc>
              <a:spcBef>
                <a:spcPts val="500"/>
              </a:spcBef>
            </a:pPr>
            <a:r>
              <a:rPr lang="en-US" sz="1500" kern="1200" dirty="0">
                <a:latin typeface="Arial"/>
                <a:cs typeface="Arial"/>
              </a:rPr>
              <a:t>Reduce email and call volume by diverting traffic away from these channels and towards the 24/7 bot.</a:t>
            </a:r>
            <a:endParaRPr lang="en-US" sz="15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EEF2D10-06DD-7842-AF6D-2537F61DCDFB}"/>
              </a:ext>
            </a:extLst>
          </p:cNvPr>
          <p:cNvSpPr txBox="1"/>
          <p:nvPr/>
        </p:nvSpPr>
        <p:spPr>
          <a:xfrm>
            <a:off x="7880022" y="1832372"/>
            <a:ext cx="2572965" cy="323165"/>
          </a:xfrm>
          <a:prstGeom prst="rect">
            <a:avLst/>
          </a:prstGeom>
          <a:noFill/>
        </p:spPr>
        <p:txBody>
          <a:bodyPr wrap="square">
            <a:spAutoFit/>
          </a:bodyPr>
          <a:lstStyle/>
          <a:p>
            <a:pPr algn="ctr"/>
            <a:r>
              <a:rPr lang="en-US" sz="1500" dirty="0">
                <a:latin typeface="Arial"/>
                <a:cs typeface="Arial"/>
              </a:rPr>
              <a:t>Chatbot allocation setting</a:t>
            </a:r>
            <a:endParaRPr lang="en-US" sz="1500" dirty="0"/>
          </a:p>
        </p:txBody>
      </p:sp>
      <p:pic>
        <p:nvPicPr>
          <p:cNvPr id="9" name="Google Shape;178;g1a11fd028c1_0_230">
            <a:extLst>
              <a:ext uri="{FF2B5EF4-FFF2-40B4-BE49-F238E27FC236}">
                <a16:creationId xmlns:a16="http://schemas.microsoft.com/office/drawing/2014/main" id="{33EE8940-9F67-0644-A0FE-152F9DD003E0}"/>
              </a:ext>
            </a:extLst>
          </p:cNvPr>
          <p:cNvPicPr preferRelativeResize="0"/>
          <p:nvPr/>
        </p:nvPicPr>
        <p:blipFill>
          <a:blip r:embed="rId4">
            <a:alphaModFix/>
          </a:blip>
          <a:stretch>
            <a:fillRect/>
          </a:stretch>
        </p:blipFill>
        <p:spPr>
          <a:xfrm rot="1473034">
            <a:off x="10687268" y="-871811"/>
            <a:ext cx="2385001" cy="2442951"/>
          </a:xfrm>
          <a:prstGeom prst="rect">
            <a:avLst/>
          </a:prstGeom>
          <a:noFill/>
          <a:ln>
            <a:noFill/>
          </a:ln>
        </p:spPr>
      </p:pic>
      <p:pic>
        <p:nvPicPr>
          <p:cNvPr id="10" name="Google Shape;178;g1a11fd028c1_0_230">
            <a:extLst>
              <a:ext uri="{FF2B5EF4-FFF2-40B4-BE49-F238E27FC236}">
                <a16:creationId xmlns:a16="http://schemas.microsoft.com/office/drawing/2014/main" id="{C65DB10A-98BB-3443-B054-7543198BAC6A}"/>
              </a:ext>
            </a:extLst>
          </p:cNvPr>
          <p:cNvPicPr preferRelativeResize="0"/>
          <p:nvPr/>
        </p:nvPicPr>
        <p:blipFill>
          <a:blip r:embed="rId4">
            <a:alphaModFix/>
          </a:blip>
          <a:stretch>
            <a:fillRect/>
          </a:stretch>
        </p:blipFill>
        <p:spPr>
          <a:xfrm rot="10378017">
            <a:off x="2210328" y="5348374"/>
            <a:ext cx="1355909" cy="1388854"/>
          </a:xfrm>
          <a:prstGeom prst="rect">
            <a:avLst/>
          </a:prstGeom>
          <a:noFill/>
          <a:ln>
            <a:noFill/>
          </a:ln>
        </p:spPr>
      </p:pic>
      <p:pic>
        <p:nvPicPr>
          <p:cNvPr id="11" name="Google Shape;178;g1a11fd028c1_0_230">
            <a:extLst>
              <a:ext uri="{FF2B5EF4-FFF2-40B4-BE49-F238E27FC236}">
                <a16:creationId xmlns:a16="http://schemas.microsoft.com/office/drawing/2014/main" id="{290344D0-9D0A-C54D-B145-49ACB64EBEF6}"/>
              </a:ext>
            </a:extLst>
          </p:cNvPr>
          <p:cNvPicPr preferRelativeResize="0"/>
          <p:nvPr/>
        </p:nvPicPr>
        <p:blipFill>
          <a:blip r:embed="rId4">
            <a:alphaModFix/>
          </a:blip>
          <a:stretch>
            <a:fillRect/>
          </a:stretch>
        </p:blipFill>
        <p:spPr>
          <a:xfrm rot="1473034">
            <a:off x="3380451" y="6066174"/>
            <a:ext cx="2385001" cy="2442951"/>
          </a:xfrm>
          <a:prstGeom prst="rect">
            <a:avLst/>
          </a:prstGeom>
          <a:noFill/>
          <a:ln>
            <a:noFill/>
          </a:ln>
        </p:spPr>
      </p:pic>
      <p:pic>
        <p:nvPicPr>
          <p:cNvPr id="12" name="Picture 5" descr="Graphical user interface, application&#10;&#10;Description automatically generated">
            <a:extLst>
              <a:ext uri="{FF2B5EF4-FFF2-40B4-BE49-F238E27FC236}">
                <a16:creationId xmlns:a16="http://schemas.microsoft.com/office/drawing/2014/main" id="{6BD7A44E-AC5B-8342-A659-0B6590E92CA6}"/>
              </a:ext>
            </a:extLst>
          </p:cNvPr>
          <p:cNvPicPr>
            <a:picLocks noChangeAspect="1"/>
          </p:cNvPicPr>
          <p:nvPr/>
        </p:nvPicPr>
        <p:blipFill>
          <a:blip r:embed="rId5"/>
          <a:stretch>
            <a:fillRect/>
          </a:stretch>
        </p:blipFill>
        <p:spPr>
          <a:xfrm>
            <a:off x="6938334" y="2331536"/>
            <a:ext cx="4456343" cy="3349586"/>
          </a:xfrm>
          <a:prstGeom prst="rect">
            <a:avLst/>
          </a:prstGeom>
        </p:spPr>
      </p:pic>
      <p:pic>
        <p:nvPicPr>
          <p:cNvPr id="14" name="Google Shape;213;g18ed6a51cfc_0_266">
            <a:extLst>
              <a:ext uri="{FF2B5EF4-FFF2-40B4-BE49-F238E27FC236}">
                <a16:creationId xmlns:a16="http://schemas.microsoft.com/office/drawing/2014/main" id="{42EF7AE6-FAE8-E545-8AF5-226D4EF4E2EC}"/>
              </a:ext>
            </a:extLst>
          </p:cNvPr>
          <p:cNvPicPr preferRelativeResize="0"/>
          <p:nvPr/>
        </p:nvPicPr>
        <p:blipFill>
          <a:blip r:embed="rId6">
            <a:alphaModFix/>
          </a:blip>
          <a:stretch>
            <a:fillRect/>
          </a:stretch>
        </p:blipFill>
        <p:spPr>
          <a:xfrm rot="10800000">
            <a:off x="-820242" y="2535381"/>
            <a:ext cx="3874550" cy="5073824"/>
          </a:xfrm>
          <a:prstGeom prst="rect">
            <a:avLst/>
          </a:prstGeom>
          <a:noFill/>
          <a:ln>
            <a:noFill/>
          </a:ln>
        </p:spPr>
      </p:pic>
    </p:spTree>
    <p:extLst>
      <p:ext uri="{BB962C8B-B14F-4D97-AF65-F5344CB8AC3E}">
        <p14:creationId xmlns:p14="http://schemas.microsoft.com/office/powerpoint/2010/main" val="125423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2;g1a11fd028c1_0_230">
            <a:extLst>
              <a:ext uri="{FF2B5EF4-FFF2-40B4-BE49-F238E27FC236}">
                <a16:creationId xmlns:a16="http://schemas.microsoft.com/office/drawing/2014/main" id="{38215608-8D48-534A-8127-E1ACD14C9AFC}"/>
              </a:ext>
            </a:extLst>
          </p:cNvPr>
          <p:cNvSpPr txBox="1"/>
          <p:nvPr/>
        </p:nvSpPr>
        <p:spPr>
          <a:xfrm>
            <a:off x="797323" y="1056938"/>
            <a:ext cx="7316663" cy="6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b="1" dirty="0">
                <a:solidFill>
                  <a:schemeClr val="dk1"/>
                </a:solidFill>
                <a:latin typeface="Arial" panose="020B0604020202020204" pitchFamily="34" charset="0"/>
                <a:ea typeface="Ubuntu"/>
                <a:cs typeface="Arial" panose="020B0604020202020204" pitchFamily="34" charset="0"/>
                <a:sym typeface="Ubuntu"/>
              </a:rPr>
              <a:t>Personalized &amp; enriched conversations</a:t>
            </a:r>
            <a:endParaRPr sz="3000" b="1" dirty="0">
              <a:solidFill>
                <a:schemeClr val="dk1"/>
              </a:solidFill>
              <a:latin typeface="Arial" panose="020B0604020202020204" pitchFamily="34" charset="0"/>
              <a:ea typeface="Ubuntu"/>
              <a:cs typeface="Arial" panose="020B0604020202020204" pitchFamily="34" charset="0"/>
              <a:sym typeface="Ubuntu"/>
            </a:endParaRPr>
          </a:p>
        </p:txBody>
      </p:sp>
      <p:pic>
        <p:nvPicPr>
          <p:cNvPr id="3" name="Google Shape;201;g1a11fd028c1_0_230">
            <a:extLst>
              <a:ext uri="{FF2B5EF4-FFF2-40B4-BE49-F238E27FC236}">
                <a16:creationId xmlns:a16="http://schemas.microsoft.com/office/drawing/2014/main" id="{272AE3CD-08E9-F74A-8540-587A83D88E1A}"/>
              </a:ext>
            </a:extLst>
          </p:cNvPr>
          <p:cNvPicPr preferRelativeResize="0"/>
          <p:nvPr/>
        </p:nvPicPr>
        <p:blipFill>
          <a:blip r:embed="rId3">
            <a:alphaModFix/>
          </a:blip>
          <a:stretch>
            <a:fillRect/>
          </a:stretch>
        </p:blipFill>
        <p:spPr>
          <a:xfrm>
            <a:off x="877430" y="507388"/>
            <a:ext cx="1577748" cy="282725"/>
          </a:xfrm>
          <a:prstGeom prst="rect">
            <a:avLst/>
          </a:prstGeom>
          <a:noFill/>
          <a:ln>
            <a:noFill/>
          </a:ln>
        </p:spPr>
      </p:pic>
      <p:sp>
        <p:nvSpPr>
          <p:cNvPr id="4" name="Content Placeholder 2">
            <a:extLst>
              <a:ext uri="{FF2B5EF4-FFF2-40B4-BE49-F238E27FC236}">
                <a16:creationId xmlns:a16="http://schemas.microsoft.com/office/drawing/2014/main" id="{B4B58383-2B55-1545-BBE7-1980787E4D4B}"/>
              </a:ext>
            </a:extLst>
          </p:cNvPr>
          <p:cNvSpPr txBox="1">
            <a:spLocks/>
          </p:cNvSpPr>
          <p:nvPr/>
        </p:nvSpPr>
        <p:spPr>
          <a:xfrm>
            <a:off x="797323" y="1776811"/>
            <a:ext cx="496234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500"/>
              </a:spcBef>
              <a:buNone/>
            </a:pPr>
            <a:r>
              <a:rPr lang="en-US" sz="1500" kern="1200" dirty="0">
                <a:latin typeface="Arial"/>
                <a:cs typeface="Arial"/>
              </a:rPr>
              <a:t>Use integrations with your CRM, ERP, Admissions, and other systems to provide agents with data that:</a:t>
            </a:r>
          </a:p>
          <a:p>
            <a:pPr marL="342900" indent="-342900">
              <a:lnSpc>
                <a:spcPct val="100000"/>
              </a:lnSpc>
              <a:spcBef>
                <a:spcPts val="500"/>
              </a:spcBef>
              <a:buFont typeface="+mj-lt"/>
              <a:buAutoNum type="arabicPeriod"/>
            </a:pPr>
            <a:r>
              <a:rPr lang="en-US" sz="1500" kern="1200" dirty="0">
                <a:latin typeface="Arial"/>
                <a:cs typeface="Arial"/>
              </a:rPr>
              <a:t>Drives efficiency</a:t>
            </a:r>
          </a:p>
          <a:p>
            <a:pPr marL="342900" indent="-342900">
              <a:lnSpc>
                <a:spcPct val="100000"/>
              </a:lnSpc>
              <a:spcBef>
                <a:spcPts val="500"/>
              </a:spcBef>
              <a:buFont typeface="+mj-lt"/>
              <a:buAutoNum type="arabicPeriod"/>
            </a:pPr>
            <a:r>
              <a:rPr lang="en-US" sz="1500" kern="1200" dirty="0">
                <a:latin typeface="Arial"/>
                <a:cs typeface="Arial"/>
              </a:rPr>
              <a:t>Increases personalization</a:t>
            </a:r>
          </a:p>
          <a:p>
            <a:pPr marL="342900" indent="-342900">
              <a:lnSpc>
                <a:spcPct val="100000"/>
              </a:lnSpc>
              <a:spcBef>
                <a:spcPts val="500"/>
              </a:spcBef>
              <a:buFont typeface="+mj-lt"/>
              <a:buAutoNum type="arabicPeriod"/>
            </a:pPr>
            <a:r>
              <a:rPr lang="en-US" sz="1500" kern="1200" dirty="0">
                <a:solidFill>
                  <a:srgbClr val="000000"/>
                </a:solidFill>
                <a:latin typeface="Arial"/>
                <a:cs typeface="Arial"/>
              </a:rPr>
              <a:t>Helps build relationships</a:t>
            </a:r>
            <a:endParaRPr lang="en-US" sz="15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EEF2D10-06DD-7842-AF6D-2537F61DCDFB}"/>
              </a:ext>
            </a:extLst>
          </p:cNvPr>
          <p:cNvSpPr txBox="1"/>
          <p:nvPr/>
        </p:nvSpPr>
        <p:spPr>
          <a:xfrm>
            <a:off x="8175016" y="2893233"/>
            <a:ext cx="2572965" cy="323165"/>
          </a:xfrm>
          <a:prstGeom prst="rect">
            <a:avLst/>
          </a:prstGeom>
          <a:noFill/>
        </p:spPr>
        <p:txBody>
          <a:bodyPr wrap="square">
            <a:spAutoFit/>
          </a:bodyPr>
          <a:lstStyle/>
          <a:p>
            <a:pPr algn="ctr"/>
            <a:r>
              <a:rPr lang="en-US" sz="1500" dirty="0">
                <a:latin typeface="Arial"/>
                <a:cs typeface="Arial"/>
              </a:rPr>
              <a:t>Room availability checker</a:t>
            </a:r>
            <a:endParaRPr lang="en-US" sz="1500" dirty="0"/>
          </a:p>
        </p:txBody>
      </p:sp>
      <p:pic>
        <p:nvPicPr>
          <p:cNvPr id="9" name="Google Shape;178;g1a11fd028c1_0_230">
            <a:extLst>
              <a:ext uri="{FF2B5EF4-FFF2-40B4-BE49-F238E27FC236}">
                <a16:creationId xmlns:a16="http://schemas.microsoft.com/office/drawing/2014/main" id="{33EE8940-9F67-0644-A0FE-152F9DD003E0}"/>
              </a:ext>
            </a:extLst>
          </p:cNvPr>
          <p:cNvPicPr preferRelativeResize="0"/>
          <p:nvPr/>
        </p:nvPicPr>
        <p:blipFill>
          <a:blip r:embed="rId4">
            <a:alphaModFix/>
          </a:blip>
          <a:stretch>
            <a:fillRect/>
          </a:stretch>
        </p:blipFill>
        <p:spPr>
          <a:xfrm rot="1473034">
            <a:off x="10599382" y="-1051192"/>
            <a:ext cx="2385001" cy="2442951"/>
          </a:xfrm>
          <a:prstGeom prst="rect">
            <a:avLst/>
          </a:prstGeom>
          <a:noFill/>
          <a:ln>
            <a:noFill/>
          </a:ln>
        </p:spPr>
      </p:pic>
      <p:pic>
        <p:nvPicPr>
          <p:cNvPr id="10" name="Google Shape;178;g1a11fd028c1_0_230">
            <a:extLst>
              <a:ext uri="{FF2B5EF4-FFF2-40B4-BE49-F238E27FC236}">
                <a16:creationId xmlns:a16="http://schemas.microsoft.com/office/drawing/2014/main" id="{C65DB10A-98BB-3443-B054-7543198BAC6A}"/>
              </a:ext>
            </a:extLst>
          </p:cNvPr>
          <p:cNvPicPr preferRelativeResize="0"/>
          <p:nvPr/>
        </p:nvPicPr>
        <p:blipFill>
          <a:blip r:embed="rId4">
            <a:alphaModFix/>
          </a:blip>
          <a:stretch>
            <a:fillRect/>
          </a:stretch>
        </p:blipFill>
        <p:spPr>
          <a:xfrm rot="10378017">
            <a:off x="-664036" y="4724135"/>
            <a:ext cx="1355909" cy="1388854"/>
          </a:xfrm>
          <a:prstGeom prst="rect">
            <a:avLst/>
          </a:prstGeom>
          <a:noFill/>
          <a:ln>
            <a:noFill/>
          </a:ln>
        </p:spPr>
      </p:pic>
      <p:pic>
        <p:nvPicPr>
          <p:cNvPr id="11" name="Google Shape;178;g1a11fd028c1_0_230">
            <a:extLst>
              <a:ext uri="{FF2B5EF4-FFF2-40B4-BE49-F238E27FC236}">
                <a16:creationId xmlns:a16="http://schemas.microsoft.com/office/drawing/2014/main" id="{290344D0-9D0A-C54D-B145-49ACB64EBEF6}"/>
              </a:ext>
            </a:extLst>
          </p:cNvPr>
          <p:cNvPicPr preferRelativeResize="0"/>
          <p:nvPr/>
        </p:nvPicPr>
        <p:blipFill>
          <a:blip r:embed="rId4">
            <a:alphaModFix/>
          </a:blip>
          <a:stretch>
            <a:fillRect/>
          </a:stretch>
        </p:blipFill>
        <p:spPr>
          <a:xfrm rot="1473034">
            <a:off x="-273578" y="5410403"/>
            <a:ext cx="2385001" cy="2442951"/>
          </a:xfrm>
          <a:prstGeom prst="rect">
            <a:avLst/>
          </a:prstGeom>
          <a:noFill/>
          <a:ln>
            <a:noFill/>
          </a:ln>
        </p:spPr>
      </p:pic>
      <p:pic>
        <p:nvPicPr>
          <p:cNvPr id="14" name="Google Shape;213;g18ed6a51cfc_0_266">
            <a:extLst>
              <a:ext uri="{FF2B5EF4-FFF2-40B4-BE49-F238E27FC236}">
                <a16:creationId xmlns:a16="http://schemas.microsoft.com/office/drawing/2014/main" id="{42EF7AE6-FAE8-E545-8AF5-226D4EF4E2EC}"/>
              </a:ext>
            </a:extLst>
          </p:cNvPr>
          <p:cNvPicPr preferRelativeResize="0"/>
          <p:nvPr/>
        </p:nvPicPr>
        <p:blipFill>
          <a:blip r:embed="rId5">
            <a:alphaModFix/>
          </a:blip>
          <a:stretch>
            <a:fillRect/>
          </a:stretch>
        </p:blipFill>
        <p:spPr>
          <a:xfrm rot="10800000">
            <a:off x="-1202237" y="2881650"/>
            <a:ext cx="3874550" cy="5073824"/>
          </a:xfrm>
          <a:prstGeom prst="rect">
            <a:avLst/>
          </a:prstGeom>
          <a:noFill/>
          <a:ln>
            <a:noFill/>
          </a:ln>
        </p:spPr>
      </p:pic>
      <p:pic>
        <p:nvPicPr>
          <p:cNvPr id="13" name="Picture 5" descr="Graphical user interface, text, application&#10;&#10;Description automatically generated">
            <a:extLst>
              <a:ext uri="{FF2B5EF4-FFF2-40B4-BE49-F238E27FC236}">
                <a16:creationId xmlns:a16="http://schemas.microsoft.com/office/drawing/2014/main" id="{6DAAC7A7-D1D6-114E-A5AB-ACE25ED360BE}"/>
              </a:ext>
            </a:extLst>
          </p:cNvPr>
          <p:cNvPicPr>
            <a:picLocks noChangeAspect="1"/>
          </p:cNvPicPr>
          <p:nvPr/>
        </p:nvPicPr>
        <p:blipFill>
          <a:blip r:embed="rId6"/>
          <a:stretch>
            <a:fillRect/>
          </a:stretch>
        </p:blipFill>
        <p:spPr>
          <a:xfrm>
            <a:off x="5139172" y="3342889"/>
            <a:ext cx="1880755" cy="2857668"/>
          </a:xfrm>
          <a:prstGeom prst="rect">
            <a:avLst/>
          </a:prstGeom>
        </p:spPr>
      </p:pic>
      <p:pic>
        <p:nvPicPr>
          <p:cNvPr id="15" name="Picture 6" descr="Graphical user interface, text, application&#10;&#10;Description automatically generated">
            <a:extLst>
              <a:ext uri="{FF2B5EF4-FFF2-40B4-BE49-F238E27FC236}">
                <a16:creationId xmlns:a16="http://schemas.microsoft.com/office/drawing/2014/main" id="{5E8C2DCE-3EDA-5245-B6F4-E816769C4263}"/>
              </a:ext>
            </a:extLst>
          </p:cNvPr>
          <p:cNvPicPr>
            <a:picLocks noChangeAspect="1"/>
          </p:cNvPicPr>
          <p:nvPr/>
        </p:nvPicPr>
        <p:blipFill>
          <a:blip r:embed="rId7"/>
          <a:stretch>
            <a:fillRect/>
          </a:stretch>
        </p:blipFill>
        <p:spPr>
          <a:xfrm>
            <a:off x="7314172" y="3341027"/>
            <a:ext cx="4294654" cy="2860695"/>
          </a:xfrm>
          <a:prstGeom prst="rect">
            <a:avLst/>
          </a:prstGeom>
        </p:spPr>
      </p:pic>
      <p:sp>
        <p:nvSpPr>
          <p:cNvPr id="16" name="TextBox 15">
            <a:extLst>
              <a:ext uri="{FF2B5EF4-FFF2-40B4-BE49-F238E27FC236}">
                <a16:creationId xmlns:a16="http://schemas.microsoft.com/office/drawing/2014/main" id="{4AF16DD2-91D0-2243-B03A-002DE8FE9796}"/>
              </a:ext>
            </a:extLst>
          </p:cNvPr>
          <p:cNvSpPr txBox="1"/>
          <p:nvPr/>
        </p:nvSpPr>
        <p:spPr>
          <a:xfrm>
            <a:off x="4811706" y="2903743"/>
            <a:ext cx="2572965" cy="323165"/>
          </a:xfrm>
          <a:prstGeom prst="rect">
            <a:avLst/>
          </a:prstGeom>
          <a:noFill/>
        </p:spPr>
        <p:txBody>
          <a:bodyPr wrap="square">
            <a:spAutoFit/>
          </a:bodyPr>
          <a:lstStyle/>
          <a:p>
            <a:pPr algn="ctr"/>
            <a:r>
              <a:rPr lang="en-US" sz="1500" dirty="0">
                <a:latin typeface="Arial"/>
                <a:cs typeface="Arial"/>
              </a:rPr>
              <a:t>Housing Admission Status</a:t>
            </a:r>
            <a:endParaRPr lang="en-US" sz="1500" dirty="0"/>
          </a:p>
        </p:txBody>
      </p:sp>
    </p:spTree>
    <p:extLst>
      <p:ext uri="{BB962C8B-B14F-4D97-AF65-F5344CB8AC3E}">
        <p14:creationId xmlns:p14="http://schemas.microsoft.com/office/powerpoint/2010/main" val="3179830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oogle Shape;213;g18ed6a51cfc_0_266">
            <a:extLst>
              <a:ext uri="{FF2B5EF4-FFF2-40B4-BE49-F238E27FC236}">
                <a16:creationId xmlns:a16="http://schemas.microsoft.com/office/drawing/2014/main" id="{6FB7CC9B-1672-B34A-9FA5-1FF3FD6FB2E0}"/>
              </a:ext>
            </a:extLst>
          </p:cNvPr>
          <p:cNvPicPr preferRelativeResize="0"/>
          <p:nvPr/>
        </p:nvPicPr>
        <p:blipFill>
          <a:blip r:embed="rId3">
            <a:alphaModFix/>
          </a:blip>
          <a:stretch>
            <a:fillRect/>
          </a:stretch>
        </p:blipFill>
        <p:spPr>
          <a:xfrm>
            <a:off x="9168632" y="-129621"/>
            <a:ext cx="3874550" cy="5073824"/>
          </a:xfrm>
          <a:prstGeom prst="rect">
            <a:avLst/>
          </a:prstGeom>
          <a:noFill/>
          <a:ln>
            <a:noFill/>
          </a:ln>
        </p:spPr>
      </p:pic>
      <p:sp>
        <p:nvSpPr>
          <p:cNvPr id="2" name="Google Shape;202;g1a11fd028c1_0_230">
            <a:extLst>
              <a:ext uri="{FF2B5EF4-FFF2-40B4-BE49-F238E27FC236}">
                <a16:creationId xmlns:a16="http://schemas.microsoft.com/office/drawing/2014/main" id="{38215608-8D48-534A-8127-E1ACD14C9AFC}"/>
              </a:ext>
            </a:extLst>
          </p:cNvPr>
          <p:cNvSpPr txBox="1"/>
          <p:nvPr/>
        </p:nvSpPr>
        <p:spPr>
          <a:xfrm>
            <a:off x="797323" y="1056938"/>
            <a:ext cx="7316663" cy="6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b="1" dirty="0">
                <a:solidFill>
                  <a:schemeClr val="dk1"/>
                </a:solidFill>
                <a:latin typeface="Arial" panose="020B0604020202020204" pitchFamily="34" charset="0"/>
                <a:ea typeface="Ubuntu"/>
                <a:cs typeface="Arial" panose="020B0604020202020204" pitchFamily="34" charset="0"/>
                <a:sym typeface="Ubuntu"/>
              </a:rPr>
              <a:t>Bots &amp; Automation</a:t>
            </a:r>
            <a:endParaRPr sz="3000" b="1" dirty="0">
              <a:solidFill>
                <a:schemeClr val="dk1"/>
              </a:solidFill>
              <a:latin typeface="Arial" panose="020B0604020202020204" pitchFamily="34" charset="0"/>
              <a:ea typeface="Ubuntu"/>
              <a:cs typeface="Arial" panose="020B0604020202020204" pitchFamily="34" charset="0"/>
              <a:sym typeface="Ubuntu"/>
            </a:endParaRPr>
          </a:p>
        </p:txBody>
      </p:sp>
      <p:pic>
        <p:nvPicPr>
          <p:cNvPr id="3" name="Google Shape;201;g1a11fd028c1_0_230">
            <a:extLst>
              <a:ext uri="{FF2B5EF4-FFF2-40B4-BE49-F238E27FC236}">
                <a16:creationId xmlns:a16="http://schemas.microsoft.com/office/drawing/2014/main" id="{272AE3CD-08E9-F74A-8540-587A83D88E1A}"/>
              </a:ext>
            </a:extLst>
          </p:cNvPr>
          <p:cNvPicPr preferRelativeResize="0"/>
          <p:nvPr/>
        </p:nvPicPr>
        <p:blipFill>
          <a:blip r:embed="rId4">
            <a:alphaModFix/>
          </a:blip>
          <a:stretch>
            <a:fillRect/>
          </a:stretch>
        </p:blipFill>
        <p:spPr>
          <a:xfrm>
            <a:off x="877430" y="507388"/>
            <a:ext cx="1577748" cy="282725"/>
          </a:xfrm>
          <a:prstGeom prst="rect">
            <a:avLst/>
          </a:prstGeom>
          <a:noFill/>
          <a:ln>
            <a:noFill/>
          </a:ln>
        </p:spPr>
      </p:pic>
      <p:sp>
        <p:nvSpPr>
          <p:cNvPr id="4" name="Content Placeholder 2">
            <a:extLst>
              <a:ext uri="{FF2B5EF4-FFF2-40B4-BE49-F238E27FC236}">
                <a16:creationId xmlns:a16="http://schemas.microsoft.com/office/drawing/2014/main" id="{B4B58383-2B55-1545-BBE7-1980787E4D4B}"/>
              </a:ext>
            </a:extLst>
          </p:cNvPr>
          <p:cNvSpPr txBox="1">
            <a:spLocks/>
          </p:cNvSpPr>
          <p:nvPr/>
        </p:nvSpPr>
        <p:spPr>
          <a:xfrm>
            <a:off x="820306" y="1999274"/>
            <a:ext cx="5412328"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24"/>
              </a:lnSpc>
              <a:spcBef>
                <a:spcPct val="0"/>
              </a:spcBef>
              <a:buNone/>
            </a:pPr>
            <a:r>
              <a:rPr lang="en-CA" sz="1500" b="1" dirty="0">
                <a:latin typeface="Arial" panose="020B0604020202020204" pitchFamily="34" charset="0"/>
                <a:cs typeface="Arial" panose="020B0604020202020204" pitchFamily="34" charset="0"/>
              </a:rPr>
              <a:t>Webhooks</a:t>
            </a:r>
          </a:p>
          <a:p>
            <a:pPr>
              <a:lnSpc>
                <a:spcPts val="2524"/>
              </a:lnSpc>
              <a:spcBef>
                <a:spcPct val="0"/>
              </a:spcBef>
            </a:pPr>
            <a:r>
              <a:rPr lang="en-CA" sz="1500" dirty="0">
                <a:latin typeface="Arial" panose="020B0604020202020204" pitchFamily="34" charset="0"/>
                <a:cs typeface="Arial" panose="020B0604020202020204" pitchFamily="34" charset="0"/>
              </a:rPr>
              <a:t>Custom web callback query used to provide real-time information</a:t>
            </a:r>
          </a:p>
          <a:p>
            <a:pPr marL="0" indent="0">
              <a:lnSpc>
                <a:spcPts val="2524"/>
              </a:lnSpc>
              <a:spcBef>
                <a:spcPct val="0"/>
              </a:spcBef>
              <a:buNone/>
            </a:pPr>
            <a:r>
              <a:rPr lang="en-CA" sz="1500" b="1" dirty="0">
                <a:latin typeface="Arial" panose="020B0604020202020204" pitchFamily="34" charset="0"/>
                <a:cs typeface="Arial" panose="020B0604020202020204" pitchFamily="34" charset="0"/>
              </a:rPr>
              <a:t>API Integrations</a:t>
            </a:r>
          </a:p>
          <a:p>
            <a:pPr>
              <a:lnSpc>
                <a:spcPts val="2524"/>
              </a:lnSpc>
              <a:spcBef>
                <a:spcPct val="0"/>
              </a:spcBef>
            </a:pPr>
            <a:r>
              <a:rPr lang="en-CA" sz="1500" dirty="0">
                <a:latin typeface="Arial" panose="020B0604020202020204" pitchFamily="34" charset="0"/>
                <a:cs typeface="Arial" panose="020B0604020202020204" pitchFamily="34" charset="0"/>
              </a:rPr>
              <a:t>Integrating with existing services/systems</a:t>
            </a:r>
          </a:p>
          <a:p>
            <a:pPr marL="0" indent="0">
              <a:lnSpc>
                <a:spcPts val="2524"/>
              </a:lnSpc>
              <a:spcBef>
                <a:spcPct val="0"/>
              </a:spcBef>
              <a:buNone/>
            </a:pPr>
            <a:r>
              <a:rPr lang="en-CA" sz="1500" b="1" dirty="0">
                <a:latin typeface="Arial" panose="020B0604020202020204" pitchFamily="34" charset="0"/>
                <a:cs typeface="Arial" panose="020B0604020202020204" pitchFamily="34" charset="0"/>
              </a:rPr>
              <a:t>Custom Variables </a:t>
            </a:r>
          </a:p>
          <a:p>
            <a:pPr>
              <a:lnSpc>
                <a:spcPts val="2524"/>
              </a:lnSpc>
              <a:spcBef>
                <a:spcPct val="0"/>
              </a:spcBef>
            </a:pPr>
            <a:r>
              <a:rPr lang="en-CA" sz="1500" dirty="0">
                <a:latin typeface="Arial" panose="020B0604020202020204" pitchFamily="34" charset="0"/>
                <a:cs typeface="Arial" panose="020B0604020202020204" pitchFamily="34" charset="0"/>
              </a:rPr>
              <a:t>Uses HTML Document Object Model (DOM) or JavaScript variables to read your website's information</a:t>
            </a:r>
          </a:p>
          <a:p>
            <a:pPr marL="0" indent="0">
              <a:lnSpc>
                <a:spcPts val="2524"/>
              </a:lnSpc>
              <a:spcBef>
                <a:spcPct val="0"/>
              </a:spcBef>
              <a:buNone/>
            </a:pPr>
            <a:r>
              <a:rPr lang="en-CA" sz="1500" b="1" dirty="0">
                <a:latin typeface="Arial" panose="020B0604020202020204" pitchFamily="34" charset="0"/>
                <a:cs typeface="Arial" panose="020B0604020202020204" pitchFamily="34" charset="0"/>
              </a:rPr>
              <a:t>Conditional Logic</a:t>
            </a:r>
          </a:p>
          <a:p>
            <a:pPr>
              <a:lnSpc>
                <a:spcPts val="2524"/>
              </a:lnSpc>
              <a:spcBef>
                <a:spcPct val="0"/>
              </a:spcBef>
            </a:pPr>
            <a:r>
              <a:rPr lang="en-CA" sz="1500" dirty="0">
                <a:latin typeface="Arial" panose="020B0604020202020204" pitchFamily="34" charset="0"/>
                <a:cs typeface="Arial" panose="020B0604020202020204" pitchFamily="34" charset="0"/>
              </a:rPr>
              <a:t>Feature used within a chatbot answer flow that changes the path a visitor will take based on information about them</a:t>
            </a:r>
          </a:p>
          <a:p>
            <a:pPr>
              <a:lnSpc>
                <a:spcPts val="2524"/>
              </a:lnSpc>
              <a:spcBef>
                <a:spcPct val="0"/>
              </a:spcBef>
            </a:pPr>
            <a:endParaRPr lang="en-CA" sz="1500" dirty="0">
              <a:latin typeface="Arial" panose="020B0604020202020204" pitchFamily="34" charset="0"/>
              <a:cs typeface="Arial" panose="020B0604020202020204" pitchFamily="34" charset="0"/>
            </a:endParaRPr>
          </a:p>
          <a:p>
            <a:pPr>
              <a:lnSpc>
                <a:spcPts val="2524"/>
              </a:lnSpc>
              <a:spcBef>
                <a:spcPct val="0"/>
              </a:spcBef>
            </a:pPr>
            <a:endParaRPr lang="en-CA" sz="1500" dirty="0">
              <a:latin typeface="Arial" panose="020B0604020202020204" pitchFamily="34" charset="0"/>
              <a:cs typeface="Arial" panose="020B0604020202020204" pitchFamily="34" charset="0"/>
            </a:endParaRPr>
          </a:p>
          <a:p>
            <a:pPr>
              <a:lnSpc>
                <a:spcPts val="2524"/>
              </a:lnSpc>
              <a:spcBef>
                <a:spcPct val="0"/>
              </a:spcBef>
            </a:pPr>
            <a:endParaRPr lang="en-CA" sz="1500" dirty="0">
              <a:latin typeface="Arial" panose="020B0604020202020204" pitchFamily="34" charset="0"/>
              <a:cs typeface="Arial" panose="020B0604020202020204" pitchFamily="34" charset="0"/>
            </a:endParaRPr>
          </a:p>
          <a:p>
            <a:pPr>
              <a:lnSpc>
                <a:spcPts val="2524"/>
              </a:lnSpc>
              <a:spcBef>
                <a:spcPct val="0"/>
              </a:spcBef>
            </a:pPr>
            <a:endParaRPr lang="en-CA" sz="1500" dirty="0">
              <a:latin typeface="Arial" panose="020B0604020202020204" pitchFamily="34" charset="0"/>
              <a:cs typeface="Arial" panose="020B0604020202020204" pitchFamily="34" charset="0"/>
            </a:endParaRPr>
          </a:p>
          <a:p>
            <a:pPr>
              <a:lnSpc>
                <a:spcPts val="2524"/>
              </a:lnSpc>
              <a:spcBef>
                <a:spcPct val="0"/>
              </a:spcBef>
            </a:pPr>
            <a:endParaRPr lang="en-CA" sz="1500" dirty="0">
              <a:latin typeface="Arial" panose="020B0604020202020204" pitchFamily="34" charset="0"/>
              <a:cs typeface="Arial" panose="020B0604020202020204" pitchFamily="34" charset="0"/>
            </a:endParaRPr>
          </a:p>
          <a:p>
            <a:pPr>
              <a:lnSpc>
                <a:spcPts val="2524"/>
              </a:lnSpc>
            </a:pPr>
            <a:endParaRPr lang="en-CA" sz="1500" dirty="0">
              <a:latin typeface="Arial" panose="020B0604020202020204" pitchFamily="34" charset="0"/>
              <a:cs typeface="Arial" panose="020B0604020202020204" pitchFamily="34" charset="0"/>
            </a:endParaRPr>
          </a:p>
        </p:txBody>
      </p:sp>
      <p:pic>
        <p:nvPicPr>
          <p:cNvPr id="9" name="Google Shape;178;g1a11fd028c1_0_230">
            <a:extLst>
              <a:ext uri="{FF2B5EF4-FFF2-40B4-BE49-F238E27FC236}">
                <a16:creationId xmlns:a16="http://schemas.microsoft.com/office/drawing/2014/main" id="{33EE8940-9F67-0644-A0FE-152F9DD003E0}"/>
              </a:ext>
            </a:extLst>
          </p:cNvPr>
          <p:cNvPicPr preferRelativeResize="0"/>
          <p:nvPr/>
        </p:nvPicPr>
        <p:blipFill>
          <a:blip r:embed="rId5">
            <a:alphaModFix/>
          </a:blip>
          <a:stretch>
            <a:fillRect/>
          </a:stretch>
        </p:blipFill>
        <p:spPr>
          <a:xfrm rot="1473034">
            <a:off x="10599382" y="-1051192"/>
            <a:ext cx="2385001" cy="2442951"/>
          </a:xfrm>
          <a:prstGeom prst="rect">
            <a:avLst/>
          </a:prstGeom>
          <a:noFill/>
          <a:ln>
            <a:noFill/>
          </a:ln>
        </p:spPr>
      </p:pic>
      <p:sp>
        <p:nvSpPr>
          <p:cNvPr id="17" name="Content Placeholder 2">
            <a:extLst>
              <a:ext uri="{FF2B5EF4-FFF2-40B4-BE49-F238E27FC236}">
                <a16:creationId xmlns:a16="http://schemas.microsoft.com/office/drawing/2014/main" id="{A36A3D3A-86FF-4140-9449-22C1EC6BEA85}"/>
              </a:ext>
            </a:extLst>
          </p:cNvPr>
          <p:cNvSpPr txBox="1">
            <a:spLocks/>
          </p:cNvSpPr>
          <p:nvPr/>
        </p:nvSpPr>
        <p:spPr>
          <a:xfrm>
            <a:off x="820306" y="1619575"/>
            <a:ext cx="4962346" cy="295627"/>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500"/>
              </a:spcBef>
              <a:buNone/>
            </a:pPr>
            <a:r>
              <a:rPr lang="en-US" sz="1500" b="1" kern="1200" dirty="0">
                <a:solidFill>
                  <a:srgbClr val="0033E2"/>
                </a:solidFill>
                <a:latin typeface="Arial"/>
                <a:cs typeface="Arial"/>
              </a:rPr>
              <a:t>AI Chatbot Integrations and Webhooks </a:t>
            </a:r>
            <a:endParaRPr lang="en-US" sz="1500" b="1" dirty="0">
              <a:solidFill>
                <a:srgbClr val="0033E2"/>
              </a:solidFill>
              <a:latin typeface="Arial" panose="020B0604020202020204" pitchFamily="34" charset="0"/>
              <a:cs typeface="Arial" panose="020B0604020202020204" pitchFamily="34" charset="0"/>
            </a:endParaRPr>
          </a:p>
        </p:txBody>
      </p:sp>
      <p:pic>
        <p:nvPicPr>
          <p:cNvPr id="18" name="Picture 7">
            <a:extLst>
              <a:ext uri="{FF2B5EF4-FFF2-40B4-BE49-F238E27FC236}">
                <a16:creationId xmlns:a16="http://schemas.microsoft.com/office/drawing/2014/main" id="{9A40C986-6CB0-084D-A1F0-9C751C0BB065}"/>
              </a:ext>
            </a:extLst>
          </p:cNvPr>
          <p:cNvPicPr>
            <a:picLocks noChangeAspect="1"/>
          </p:cNvPicPr>
          <p:nvPr/>
        </p:nvPicPr>
        <p:blipFill>
          <a:blip r:embed="rId6"/>
          <a:srcRect l="2974" t="1856" r="2974"/>
          <a:stretch>
            <a:fillRect/>
          </a:stretch>
        </p:blipFill>
        <p:spPr>
          <a:xfrm>
            <a:off x="7594662" y="1703238"/>
            <a:ext cx="2845169" cy="4041645"/>
          </a:xfrm>
          <a:prstGeom prst="rect">
            <a:avLst/>
          </a:prstGeom>
        </p:spPr>
      </p:pic>
      <p:pic>
        <p:nvPicPr>
          <p:cNvPr id="20" name="Google Shape;178;g1a11fd028c1_0_230">
            <a:extLst>
              <a:ext uri="{FF2B5EF4-FFF2-40B4-BE49-F238E27FC236}">
                <a16:creationId xmlns:a16="http://schemas.microsoft.com/office/drawing/2014/main" id="{3BD9F803-1147-4C42-B4D0-ED8BDED501E4}"/>
              </a:ext>
            </a:extLst>
          </p:cNvPr>
          <p:cNvPicPr preferRelativeResize="0"/>
          <p:nvPr/>
        </p:nvPicPr>
        <p:blipFill>
          <a:blip r:embed="rId5">
            <a:alphaModFix/>
          </a:blip>
          <a:stretch>
            <a:fillRect/>
          </a:stretch>
        </p:blipFill>
        <p:spPr>
          <a:xfrm rot="1473034">
            <a:off x="5176089" y="6129935"/>
            <a:ext cx="2385001" cy="2442951"/>
          </a:xfrm>
          <a:prstGeom prst="rect">
            <a:avLst/>
          </a:prstGeom>
          <a:noFill/>
          <a:ln>
            <a:noFill/>
          </a:ln>
        </p:spPr>
      </p:pic>
    </p:spTree>
    <p:extLst>
      <p:ext uri="{BB962C8B-B14F-4D97-AF65-F5344CB8AC3E}">
        <p14:creationId xmlns:p14="http://schemas.microsoft.com/office/powerpoint/2010/main" val="3033703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g13498a4a6d2_0_63"/>
          <p:cNvPicPr preferRelativeResize="0"/>
          <p:nvPr/>
        </p:nvPicPr>
        <p:blipFill>
          <a:blip r:embed="rId3">
            <a:alphaModFix/>
          </a:blip>
          <a:stretch>
            <a:fillRect/>
          </a:stretch>
        </p:blipFill>
        <p:spPr>
          <a:xfrm>
            <a:off x="0" y="0"/>
            <a:ext cx="12192000" cy="6858006"/>
          </a:xfrm>
          <a:prstGeom prst="rect">
            <a:avLst/>
          </a:prstGeom>
          <a:noFill/>
          <a:ln>
            <a:noFill/>
          </a:ln>
        </p:spPr>
      </p:pic>
      <p:sp>
        <p:nvSpPr>
          <p:cNvPr id="3" name="Rectangle 2">
            <a:extLst>
              <a:ext uri="{FF2B5EF4-FFF2-40B4-BE49-F238E27FC236}">
                <a16:creationId xmlns:a16="http://schemas.microsoft.com/office/drawing/2014/main" id="{4153B929-FD35-A24B-868B-736A095E8F3A}"/>
              </a:ext>
            </a:extLst>
          </p:cNvPr>
          <p:cNvSpPr/>
          <p:nvPr/>
        </p:nvSpPr>
        <p:spPr>
          <a:xfrm>
            <a:off x="8192378" y="299920"/>
            <a:ext cx="3864454" cy="560884"/>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Google Shape;201;g1a11fd028c1_0_230">
            <a:extLst>
              <a:ext uri="{FF2B5EF4-FFF2-40B4-BE49-F238E27FC236}">
                <a16:creationId xmlns:a16="http://schemas.microsoft.com/office/drawing/2014/main" id="{74B1D5D5-FD27-B04A-B3A0-84E0747EE72C}"/>
              </a:ext>
            </a:extLst>
          </p:cNvPr>
          <p:cNvPicPr preferRelativeResize="0"/>
          <p:nvPr/>
        </p:nvPicPr>
        <p:blipFill>
          <a:blip r:embed="rId4">
            <a:alphaModFix/>
          </a:blip>
          <a:stretch>
            <a:fillRect/>
          </a:stretch>
        </p:blipFill>
        <p:spPr>
          <a:xfrm>
            <a:off x="10021430" y="438999"/>
            <a:ext cx="1577748" cy="282725"/>
          </a:xfrm>
          <a:prstGeom prst="rect">
            <a:avLst/>
          </a:prstGeom>
          <a:noFill/>
          <a:ln>
            <a:noFill/>
          </a:ln>
        </p:spPr>
      </p:pic>
    </p:spTree>
    <p:extLst>
      <p:ext uri="{BB962C8B-B14F-4D97-AF65-F5344CB8AC3E}">
        <p14:creationId xmlns:p14="http://schemas.microsoft.com/office/powerpoint/2010/main" val="3369407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g13498a4a6d2_0_54"/>
          <p:cNvPicPr preferRelativeResize="0"/>
          <p:nvPr/>
        </p:nvPicPr>
        <p:blipFill>
          <a:blip r:embed="rId3">
            <a:alphaModFix/>
          </a:blip>
          <a:stretch>
            <a:fillRect/>
          </a:stretch>
        </p:blipFill>
        <p:spPr>
          <a:xfrm>
            <a:off x="0" y="0"/>
            <a:ext cx="12192000" cy="6858006"/>
          </a:xfrm>
          <a:prstGeom prst="rect">
            <a:avLst/>
          </a:prstGeom>
          <a:noFill/>
          <a:ln>
            <a:noFill/>
          </a:ln>
        </p:spPr>
      </p:pic>
      <p:sp>
        <p:nvSpPr>
          <p:cNvPr id="2" name="Rectangle 1">
            <a:extLst>
              <a:ext uri="{FF2B5EF4-FFF2-40B4-BE49-F238E27FC236}">
                <a16:creationId xmlns:a16="http://schemas.microsoft.com/office/drawing/2014/main" id="{876489A9-A334-2B4D-A7EF-366C2BE4FCEA}"/>
              </a:ext>
            </a:extLst>
          </p:cNvPr>
          <p:cNvSpPr/>
          <p:nvPr/>
        </p:nvSpPr>
        <p:spPr>
          <a:xfrm>
            <a:off x="5922098" y="1416197"/>
            <a:ext cx="6022427" cy="4981903"/>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Google Shape;130;g19f4c1e38d0_0_28">
            <a:extLst>
              <a:ext uri="{FF2B5EF4-FFF2-40B4-BE49-F238E27FC236}">
                <a16:creationId xmlns:a16="http://schemas.microsoft.com/office/drawing/2014/main" id="{303CC76A-DEB2-3742-B4E5-56084D70B0F3}"/>
              </a:ext>
            </a:extLst>
          </p:cNvPr>
          <p:cNvSpPr txBox="1"/>
          <p:nvPr/>
        </p:nvSpPr>
        <p:spPr>
          <a:xfrm>
            <a:off x="6177739" y="1837304"/>
            <a:ext cx="5077137" cy="646300"/>
          </a:xfrm>
          <a:prstGeom prst="rect">
            <a:avLst/>
          </a:prstGeom>
          <a:noFill/>
          <a:ln>
            <a:noFill/>
          </a:ln>
        </p:spPr>
        <p:txBody>
          <a:bodyPr spcFirstLastPara="1" wrap="square" lIns="91425" tIns="91425" rIns="91425" bIns="91425" anchor="t" anchorCtr="0">
            <a:spAutoFit/>
          </a:bodyPr>
          <a:lstStyle/>
          <a:p>
            <a:r>
              <a:rPr lang="en-US" sz="3000" b="1" dirty="0">
                <a:solidFill>
                  <a:srgbClr val="0033E2"/>
                </a:solidFill>
                <a:latin typeface="Arial"/>
                <a:ea typeface="Ubuntu"/>
                <a:cs typeface="Arial"/>
              </a:rPr>
              <a:t>Powerfully Personalized!</a:t>
            </a:r>
          </a:p>
        </p:txBody>
      </p:sp>
      <p:sp>
        <p:nvSpPr>
          <p:cNvPr id="6" name="TextBox 5">
            <a:extLst>
              <a:ext uri="{FF2B5EF4-FFF2-40B4-BE49-F238E27FC236}">
                <a16:creationId xmlns:a16="http://schemas.microsoft.com/office/drawing/2014/main" id="{AFDD303E-94CA-8546-B5DB-98D8E5248AEC}"/>
              </a:ext>
            </a:extLst>
          </p:cNvPr>
          <p:cNvSpPr txBox="1"/>
          <p:nvPr/>
        </p:nvSpPr>
        <p:spPr>
          <a:xfrm>
            <a:off x="6177739" y="2535461"/>
            <a:ext cx="4691339" cy="646300"/>
          </a:xfrm>
          <a:prstGeom prst="rect">
            <a:avLst/>
          </a:prstGeom>
          <a:noFill/>
        </p:spPr>
        <p:txBody>
          <a:bodyPr wrap="square">
            <a:spAutoFit/>
          </a:bodyPr>
          <a:lstStyle/>
          <a:p>
            <a:r>
              <a:rPr lang="en-US" sz="1800" b="1" dirty="0">
                <a:solidFill>
                  <a:schemeClr val="dk1"/>
                </a:solidFill>
                <a:latin typeface="Arial"/>
                <a:ea typeface="Ubuntu"/>
                <a:cs typeface="Arial"/>
              </a:rPr>
              <a:t>Build better customer connections through customized interactions</a:t>
            </a:r>
          </a:p>
        </p:txBody>
      </p:sp>
      <p:sp>
        <p:nvSpPr>
          <p:cNvPr id="8" name="Rectangle 7">
            <a:extLst>
              <a:ext uri="{FF2B5EF4-FFF2-40B4-BE49-F238E27FC236}">
                <a16:creationId xmlns:a16="http://schemas.microsoft.com/office/drawing/2014/main" id="{EC7E87DA-9618-894C-96C3-926288B9E5D2}"/>
              </a:ext>
            </a:extLst>
          </p:cNvPr>
          <p:cNvSpPr/>
          <p:nvPr/>
        </p:nvSpPr>
        <p:spPr>
          <a:xfrm>
            <a:off x="361558" y="168166"/>
            <a:ext cx="3864454" cy="560884"/>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29E6E002-C1A1-F148-B072-1EE2AAE242CD}"/>
              </a:ext>
            </a:extLst>
          </p:cNvPr>
          <p:cNvSpPr/>
          <p:nvPr/>
        </p:nvSpPr>
        <p:spPr>
          <a:xfrm>
            <a:off x="8192378" y="299920"/>
            <a:ext cx="3864454" cy="560884"/>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Google Shape;201;g1a11fd028c1_0_230">
            <a:extLst>
              <a:ext uri="{FF2B5EF4-FFF2-40B4-BE49-F238E27FC236}">
                <a16:creationId xmlns:a16="http://schemas.microsoft.com/office/drawing/2014/main" id="{C1B7E76E-30BB-0848-B06B-A71B43462BE2}"/>
              </a:ext>
            </a:extLst>
          </p:cNvPr>
          <p:cNvPicPr preferRelativeResize="0"/>
          <p:nvPr/>
        </p:nvPicPr>
        <p:blipFill>
          <a:blip r:embed="rId4">
            <a:alphaModFix/>
          </a:blip>
          <a:stretch>
            <a:fillRect/>
          </a:stretch>
        </p:blipFill>
        <p:spPr>
          <a:xfrm>
            <a:off x="877430" y="507388"/>
            <a:ext cx="1577748" cy="282725"/>
          </a:xfrm>
          <a:prstGeom prst="rect">
            <a:avLst/>
          </a:prstGeom>
          <a:noFill/>
          <a:ln>
            <a:noFill/>
          </a:ln>
        </p:spPr>
      </p:pic>
      <p:sp>
        <p:nvSpPr>
          <p:cNvPr id="7" name="TextBox 6">
            <a:extLst>
              <a:ext uri="{FF2B5EF4-FFF2-40B4-BE49-F238E27FC236}">
                <a16:creationId xmlns:a16="http://schemas.microsoft.com/office/drawing/2014/main" id="{E5045E8D-0887-0944-8BED-848A149124BF}"/>
              </a:ext>
            </a:extLst>
          </p:cNvPr>
          <p:cNvSpPr txBox="1"/>
          <p:nvPr/>
        </p:nvSpPr>
        <p:spPr>
          <a:xfrm>
            <a:off x="6201828" y="3233618"/>
            <a:ext cx="4691339" cy="1208023"/>
          </a:xfrm>
          <a:prstGeom prst="rect">
            <a:avLst/>
          </a:prstGeom>
          <a:noFill/>
        </p:spPr>
        <p:txBody>
          <a:bodyPr wrap="square">
            <a:spAutoFit/>
          </a:bodyPr>
          <a:lstStyle/>
          <a:p>
            <a:pPr marL="285750" indent="-285750">
              <a:spcBef>
                <a:spcPts val="500"/>
              </a:spcBef>
              <a:buFont typeface="Arial" panose="020B0604020202020204" pitchFamily="34" charset="0"/>
              <a:buChar char="•"/>
            </a:pPr>
            <a:r>
              <a:rPr lang="en-US" sz="1500" dirty="0">
                <a:solidFill>
                  <a:schemeClr val="dk1"/>
                </a:solidFill>
                <a:latin typeface="Arial"/>
                <a:ea typeface="Ubuntu"/>
                <a:cs typeface="Arial"/>
              </a:rPr>
              <a:t>Increase CSAT and NPS scores</a:t>
            </a:r>
          </a:p>
          <a:p>
            <a:pPr marL="285750" indent="-285750">
              <a:spcBef>
                <a:spcPts val="500"/>
              </a:spcBef>
              <a:buFont typeface="Arial" panose="020B0604020202020204" pitchFamily="34" charset="0"/>
              <a:buChar char="•"/>
            </a:pPr>
            <a:r>
              <a:rPr lang="en-US" sz="1500" dirty="0">
                <a:solidFill>
                  <a:schemeClr val="dk1"/>
                </a:solidFill>
                <a:latin typeface="Arial"/>
                <a:ea typeface="Ubuntu"/>
                <a:cs typeface="Arial"/>
              </a:rPr>
              <a:t>Improve resolution rates</a:t>
            </a:r>
          </a:p>
          <a:p>
            <a:pPr marL="285750" indent="-285750">
              <a:spcBef>
                <a:spcPts val="500"/>
              </a:spcBef>
              <a:buFont typeface="Arial" panose="020B0604020202020204" pitchFamily="34" charset="0"/>
              <a:buChar char="•"/>
            </a:pPr>
            <a:r>
              <a:rPr lang="en-US" sz="1500" dirty="0">
                <a:solidFill>
                  <a:schemeClr val="dk1"/>
                </a:solidFill>
                <a:latin typeface="Arial"/>
                <a:ea typeface="Ubuntu"/>
                <a:cs typeface="Arial"/>
              </a:rPr>
              <a:t>Retain customers</a:t>
            </a:r>
          </a:p>
          <a:p>
            <a:pPr marL="285750" indent="-285750">
              <a:spcBef>
                <a:spcPts val="500"/>
              </a:spcBef>
              <a:buFont typeface="Arial" panose="020B0604020202020204" pitchFamily="34" charset="0"/>
              <a:buChar char="•"/>
            </a:pPr>
            <a:r>
              <a:rPr lang="en-US" sz="1500" dirty="0">
                <a:solidFill>
                  <a:schemeClr val="dk1"/>
                </a:solidFill>
                <a:latin typeface="Arial"/>
                <a:ea typeface="Ubuntu"/>
                <a:cs typeface="Arial"/>
              </a:rPr>
              <a:t>Increase revenue</a:t>
            </a:r>
          </a:p>
        </p:txBody>
      </p:sp>
      <p:pic>
        <p:nvPicPr>
          <p:cNvPr id="13" name="Picture 12" descr="Logo&#10;&#10;Description automatically generated">
            <a:extLst>
              <a:ext uri="{FF2B5EF4-FFF2-40B4-BE49-F238E27FC236}">
                <a16:creationId xmlns:a16="http://schemas.microsoft.com/office/drawing/2014/main" id="{8AAB8F44-E4A4-8A4B-8C8C-1757215906EF}"/>
              </a:ext>
            </a:extLst>
          </p:cNvPr>
          <p:cNvPicPr>
            <a:picLocks noChangeAspect="1"/>
          </p:cNvPicPr>
          <p:nvPr/>
        </p:nvPicPr>
        <p:blipFill>
          <a:blip r:embed="rId5"/>
          <a:stretch>
            <a:fillRect/>
          </a:stretch>
        </p:blipFill>
        <p:spPr>
          <a:xfrm>
            <a:off x="1155933" y="1845114"/>
            <a:ext cx="436200" cy="459906"/>
          </a:xfrm>
          <a:prstGeom prst="rect">
            <a:avLst/>
          </a:prstGeom>
        </p:spPr>
      </p:pic>
      <p:pic>
        <p:nvPicPr>
          <p:cNvPr id="21" name="Graphic 20">
            <a:extLst>
              <a:ext uri="{FF2B5EF4-FFF2-40B4-BE49-F238E27FC236}">
                <a16:creationId xmlns:a16="http://schemas.microsoft.com/office/drawing/2014/main" id="{84EEA3E6-AC06-604F-A953-6052C887FD3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746144">
            <a:off x="5676966" y="4974043"/>
            <a:ext cx="1890329" cy="590430"/>
          </a:xfrm>
          <a:prstGeom prst="rect">
            <a:avLst/>
          </a:prstGeom>
        </p:spPr>
      </p:pic>
      <p:pic>
        <p:nvPicPr>
          <p:cNvPr id="24" name="Google Shape;222;g18ed6a51cfc_0_266">
            <a:extLst>
              <a:ext uri="{FF2B5EF4-FFF2-40B4-BE49-F238E27FC236}">
                <a16:creationId xmlns:a16="http://schemas.microsoft.com/office/drawing/2014/main" id="{DA818EFA-8048-FD4E-845F-8AEACFC1FF15}"/>
              </a:ext>
            </a:extLst>
          </p:cNvPr>
          <p:cNvPicPr preferRelativeResize="0"/>
          <p:nvPr/>
        </p:nvPicPr>
        <p:blipFill>
          <a:blip r:embed="rId8">
            <a:alphaModFix/>
          </a:blip>
          <a:stretch>
            <a:fillRect/>
          </a:stretch>
        </p:blipFill>
        <p:spPr>
          <a:xfrm>
            <a:off x="7987951" y="1845114"/>
            <a:ext cx="6759451" cy="5575824"/>
          </a:xfrm>
          <a:prstGeom prst="rect">
            <a:avLst/>
          </a:prstGeom>
          <a:noFill/>
          <a:ln>
            <a:noFill/>
          </a:ln>
        </p:spPr>
      </p:pic>
      <p:pic>
        <p:nvPicPr>
          <p:cNvPr id="11" name="Picture 10" descr="Icon&#10;&#10;Description automatically generated">
            <a:extLst>
              <a:ext uri="{FF2B5EF4-FFF2-40B4-BE49-F238E27FC236}">
                <a16:creationId xmlns:a16="http://schemas.microsoft.com/office/drawing/2014/main" id="{1BD4E55E-F42C-834F-9CF6-CF9245D4B31B}"/>
              </a:ext>
            </a:extLst>
          </p:cNvPr>
          <p:cNvPicPr>
            <a:picLocks noChangeAspect="1"/>
          </p:cNvPicPr>
          <p:nvPr/>
        </p:nvPicPr>
        <p:blipFill>
          <a:blip r:embed="rId9"/>
          <a:stretch>
            <a:fillRect/>
          </a:stretch>
        </p:blipFill>
        <p:spPr>
          <a:xfrm>
            <a:off x="10567537" y="5397539"/>
            <a:ext cx="301541" cy="271387"/>
          </a:xfrm>
          <a:prstGeom prst="rect">
            <a:avLst/>
          </a:prstGeom>
        </p:spPr>
      </p:pic>
      <p:pic>
        <p:nvPicPr>
          <p:cNvPr id="23" name="Picture 22" descr="Logo&#10;&#10;Description automatically generated">
            <a:extLst>
              <a:ext uri="{FF2B5EF4-FFF2-40B4-BE49-F238E27FC236}">
                <a16:creationId xmlns:a16="http://schemas.microsoft.com/office/drawing/2014/main" id="{0BA844D2-6284-8E45-BFD2-6EFB18D4C81B}"/>
              </a:ext>
            </a:extLst>
          </p:cNvPr>
          <p:cNvPicPr>
            <a:picLocks noChangeAspect="1"/>
          </p:cNvPicPr>
          <p:nvPr/>
        </p:nvPicPr>
        <p:blipFill>
          <a:blip r:embed="rId5"/>
          <a:stretch>
            <a:fillRect/>
          </a:stretch>
        </p:blipFill>
        <p:spPr>
          <a:xfrm>
            <a:off x="10975818" y="4676084"/>
            <a:ext cx="436200" cy="459906"/>
          </a:xfrm>
          <a:prstGeom prst="rect">
            <a:avLst/>
          </a:prstGeom>
        </p:spPr>
      </p:pic>
    </p:spTree>
    <p:extLst>
      <p:ext uri="{BB962C8B-B14F-4D97-AF65-F5344CB8AC3E}">
        <p14:creationId xmlns:p14="http://schemas.microsoft.com/office/powerpoint/2010/main" val="2388353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background pattern&#10;&#10;Description automatically generated with medium confidence">
            <a:extLst>
              <a:ext uri="{FF2B5EF4-FFF2-40B4-BE49-F238E27FC236}">
                <a16:creationId xmlns:a16="http://schemas.microsoft.com/office/drawing/2014/main" id="{3EB939B1-6092-4742-9149-17AA8C423482}"/>
              </a:ext>
            </a:extLst>
          </p:cNvPr>
          <p:cNvPicPr>
            <a:picLocks noChangeAspect="1"/>
          </p:cNvPicPr>
          <p:nvPr/>
        </p:nvPicPr>
        <p:blipFill>
          <a:blip r:embed="rId2"/>
          <a:stretch>
            <a:fillRect/>
          </a:stretch>
        </p:blipFill>
        <p:spPr>
          <a:xfrm>
            <a:off x="9139087" y="-276939"/>
            <a:ext cx="3683000" cy="5676900"/>
          </a:xfrm>
          <a:prstGeom prst="rect">
            <a:avLst/>
          </a:prstGeom>
        </p:spPr>
      </p:pic>
      <p:pic>
        <p:nvPicPr>
          <p:cNvPr id="7" name="Picture 6" descr="Shape, circle&#10;&#10;Description automatically generated">
            <a:extLst>
              <a:ext uri="{FF2B5EF4-FFF2-40B4-BE49-F238E27FC236}">
                <a16:creationId xmlns:a16="http://schemas.microsoft.com/office/drawing/2014/main" id="{9EA69044-1C68-4C4A-B9D9-4C4D12A65425}"/>
              </a:ext>
            </a:extLst>
          </p:cNvPr>
          <p:cNvPicPr>
            <a:picLocks noChangeAspect="1"/>
          </p:cNvPicPr>
          <p:nvPr/>
        </p:nvPicPr>
        <p:blipFill>
          <a:blip r:embed="rId3"/>
          <a:stretch>
            <a:fillRect/>
          </a:stretch>
        </p:blipFill>
        <p:spPr>
          <a:xfrm>
            <a:off x="9550400" y="3727824"/>
            <a:ext cx="2235200" cy="2235200"/>
          </a:xfrm>
          <a:prstGeom prst="rect">
            <a:avLst/>
          </a:prstGeom>
        </p:spPr>
      </p:pic>
      <p:pic>
        <p:nvPicPr>
          <p:cNvPr id="8" name="Picture 7" descr="Shape, circle&#10;&#10;Description automatically generated">
            <a:extLst>
              <a:ext uri="{FF2B5EF4-FFF2-40B4-BE49-F238E27FC236}">
                <a16:creationId xmlns:a16="http://schemas.microsoft.com/office/drawing/2014/main" id="{C12F145E-C87A-B743-A6B3-CA2E6A2EB39B}"/>
              </a:ext>
            </a:extLst>
          </p:cNvPr>
          <p:cNvPicPr>
            <a:picLocks noChangeAspect="1"/>
          </p:cNvPicPr>
          <p:nvPr/>
        </p:nvPicPr>
        <p:blipFill>
          <a:blip r:embed="rId3"/>
          <a:stretch>
            <a:fillRect/>
          </a:stretch>
        </p:blipFill>
        <p:spPr>
          <a:xfrm>
            <a:off x="7938337" y="-689071"/>
            <a:ext cx="2235200" cy="2235200"/>
          </a:xfrm>
          <a:prstGeom prst="rect">
            <a:avLst/>
          </a:prstGeom>
        </p:spPr>
      </p:pic>
      <p:pic>
        <p:nvPicPr>
          <p:cNvPr id="11" name="Picture 10">
            <a:extLst>
              <a:ext uri="{FF2B5EF4-FFF2-40B4-BE49-F238E27FC236}">
                <a16:creationId xmlns:a16="http://schemas.microsoft.com/office/drawing/2014/main" id="{7F494219-212C-E949-9062-F1747D66220E}"/>
              </a:ext>
            </a:extLst>
          </p:cNvPr>
          <p:cNvPicPr>
            <a:picLocks noChangeAspect="1"/>
          </p:cNvPicPr>
          <p:nvPr/>
        </p:nvPicPr>
        <p:blipFill>
          <a:blip r:embed="rId4"/>
          <a:stretch>
            <a:fillRect/>
          </a:stretch>
        </p:blipFill>
        <p:spPr>
          <a:xfrm>
            <a:off x="787392" y="1075666"/>
            <a:ext cx="1766622" cy="364251"/>
          </a:xfrm>
          <a:prstGeom prst="rect">
            <a:avLst/>
          </a:prstGeom>
        </p:spPr>
      </p:pic>
      <p:sp>
        <p:nvSpPr>
          <p:cNvPr id="14" name="Google Shape;122;g19f4c1e38d0_0_28">
            <a:extLst>
              <a:ext uri="{FF2B5EF4-FFF2-40B4-BE49-F238E27FC236}">
                <a16:creationId xmlns:a16="http://schemas.microsoft.com/office/drawing/2014/main" id="{D82BF143-F077-624D-BB65-A3C876B04F28}"/>
              </a:ext>
            </a:extLst>
          </p:cNvPr>
          <p:cNvSpPr txBox="1"/>
          <p:nvPr/>
        </p:nvSpPr>
        <p:spPr>
          <a:xfrm>
            <a:off x="787392" y="1721966"/>
            <a:ext cx="4684673" cy="3570178"/>
          </a:xfrm>
          <a:prstGeom prst="rect">
            <a:avLst/>
          </a:prstGeom>
          <a:noFill/>
          <a:ln>
            <a:noFill/>
          </a:ln>
        </p:spPr>
        <p:txBody>
          <a:bodyPr spcFirstLastPara="1" wrap="square" lIns="91425" tIns="91425" rIns="91425" bIns="91425" anchor="t" anchorCtr="0">
            <a:spAutoFit/>
          </a:bodyPr>
          <a:lstStyle/>
          <a:p>
            <a:r>
              <a:rPr lang="en-US" sz="1500" b="1" dirty="0">
                <a:solidFill>
                  <a:srgbClr val="0033E2"/>
                </a:solidFill>
                <a:latin typeface="Arial" panose="020B0604020202020204" pitchFamily="34" charset="0"/>
                <a:ea typeface="Ubuntu"/>
                <a:cs typeface="Arial" panose="020B0604020202020204" pitchFamily="34" charset="0"/>
              </a:rPr>
              <a:t>Typical Business Objectives and Outcomes:</a:t>
            </a:r>
            <a:endParaRPr lang="en-US" sz="1500" dirty="0">
              <a:solidFill>
                <a:srgbClr val="0033E2"/>
              </a:solidFill>
              <a:latin typeface="Arial" panose="020B0604020202020204" pitchFamily="34" charset="0"/>
              <a:ea typeface="Ubuntu"/>
              <a:cs typeface="Arial" panose="020B0604020202020204" pitchFamily="34" charset="0"/>
            </a:endParaRPr>
          </a:p>
          <a:p>
            <a:pPr marL="285750" indent="-285750">
              <a:spcBef>
                <a:spcPts val="500"/>
              </a:spcBef>
              <a:buFont typeface="Arial" panose="020B0604020202020204" pitchFamily="34" charset="0"/>
              <a:buChar char="•"/>
            </a:pPr>
            <a:r>
              <a:rPr lang="en-US" sz="1500" dirty="0">
                <a:latin typeface="Arial" panose="020B0604020202020204" pitchFamily="34" charset="0"/>
                <a:ea typeface="+mn-lt"/>
                <a:cs typeface="Arial" panose="020B0604020202020204" pitchFamily="34" charset="0"/>
              </a:rPr>
              <a:t>Increase enrollment by Improving the prospective students’ experience</a:t>
            </a:r>
            <a:endParaRPr lang="en-US" sz="1500" dirty="0">
              <a:latin typeface="Arial" panose="020B0604020202020204" pitchFamily="34" charset="0"/>
              <a:cs typeface="Arial" panose="020B0604020202020204" pitchFamily="34" charset="0"/>
            </a:endParaRPr>
          </a:p>
          <a:p>
            <a:pPr marL="285750" indent="-285750">
              <a:spcBef>
                <a:spcPts val="500"/>
              </a:spcBef>
              <a:buFont typeface="Arial" panose="020B0604020202020204" pitchFamily="34" charset="0"/>
              <a:buChar char="•"/>
            </a:pPr>
            <a:r>
              <a:rPr lang="en-US" sz="1500" dirty="0">
                <a:latin typeface="Arial" panose="020B0604020202020204" pitchFamily="34" charset="0"/>
                <a:ea typeface="+mn-lt"/>
                <a:cs typeface="Arial" panose="020B0604020202020204" pitchFamily="34" charset="0"/>
              </a:rPr>
              <a:t>Mitigate staff member hiring and training challenges and improve staff member efficiency</a:t>
            </a:r>
            <a:endParaRPr lang="en-US" sz="1500" dirty="0">
              <a:latin typeface="Arial" panose="020B0604020202020204" pitchFamily="34" charset="0"/>
              <a:cs typeface="Arial" panose="020B0604020202020204" pitchFamily="34" charset="0"/>
            </a:endParaRPr>
          </a:p>
          <a:p>
            <a:pPr marL="285750" indent="-285750">
              <a:spcBef>
                <a:spcPts val="500"/>
              </a:spcBef>
              <a:buFont typeface="Arial" panose="020B0604020202020204" pitchFamily="34" charset="0"/>
              <a:buChar char="•"/>
            </a:pPr>
            <a:r>
              <a:rPr lang="en-US" sz="1500" dirty="0">
                <a:latin typeface="Arial" panose="020B0604020202020204" pitchFamily="34" charset="0"/>
                <a:ea typeface="+mn-lt"/>
                <a:cs typeface="Arial" panose="020B0604020202020204" pitchFamily="34" charset="0"/>
              </a:rPr>
              <a:t>Reduce repetitive work and automate your student engagement, 24/7</a:t>
            </a:r>
            <a:endParaRPr lang="en-US" sz="1500" dirty="0">
              <a:latin typeface="Arial" panose="020B0604020202020204" pitchFamily="34" charset="0"/>
              <a:cs typeface="Arial" panose="020B0604020202020204" pitchFamily="34" charset="0"/>
            </a:endParaRPr>
          </a:p>
          <a:p>
            <a:pPr marL="285750" indent="-285750">
              <a:spcBef>
                <a:spcPts val="500"/>
              </a:spcBef>
              <a:buFont typeface="Arial" panose="020B0604020202020204" pitchFamily="34" charset="0"/>
              <a:buChar char="•"/>
            </a:pPr>
            <a:r>
              <a:rPr lang="en-US" sz="1500" dirty="0">
                <a:latin typeface="Arial" panose="020B0604020202020204" pitchFamily="34" charset="0"/>
                <a:ea typeface="+mn-lt"/>
                <a:cs typeface="Arial" panose="020B0604020202020204" pitchFamily="34" charset="0"/>
              </a:rPr>
              <a:t>Reduce your email and call volume</a:t>
            </a:r>
            <a:endParaRPr lang="en-US" sz="1500" dirty="0">
              <a:latin typeface="Arial" panose="020B0604020202020204" pitchFamily="34" charset="0"/>
              <a:cs typeface="Arial" panose="020B0604020202020204" pitchFamily="34" charset="0"/>
            </a:endParaRPr>
          </a:p>
          <a:p>
            <a:pPr marL="285750" indent="-285750">
              <a:spcBef>
                <a:spcPts val="500"/>
              </a:spcBef>
              <a:buFont typeface="Arial" panose="020B0604020202020204" pitchFamily="34" charset="0"/>
              <a:buChar char="•"/>
            </a:pPr>
            <a:r>
              <a:rPr lang="en-US" sz="1500" dirty="0">
                <a:latin typeface="Arial" panose="020B0604020202020204" pitchFamily="34" charset="0"/>
                <a:ea typeface="+mn-lt"/>
                <a:cs typeface="Arial" panose="020B0604020202020204" pitchFamily="34" charset="0"/>
              </a:rPr>
              <a:t>Manage emails more efficiently</a:t>
            </a:r>
            <a:endParaRPr lang="en-US" sz="1500" dirty="0">
              <a:latin typeface="Arial" panose="020B0604020202020204" pitchFamily="34" charset="0"/>
              <a:cs typeface="Arial" panose="020B0604020202020204" pitchFamily="34" charset="0"/>
            </a:endParaRPr>
          </a:p>
          <a:p>
            <a:pPr marL="285750" indent="-285750">
              <a:spcBef>
                <a:spcPts val="500"/>
              </a:spcBef>
              <a:buFont typeface="Arial" panose="020B0604020202020204" pitchFamily="34" charset="0"/>
              <a:buChar char="•"/>
            </a:pPr>
            <a:r>
              <a:rPr lang="en-US" sz="1500" dirty="0">
                <a:latin typeface="Arial" panose="020B0604020202020204" pitchFamily="34" charset="0"/>
                <a:ea typeface="+mn-lt"/>
                <a:cs typeface="Arial" panose="020B0604020202020204" pitchFamily="34" charset="0"/>
              </a:rPr>
              <a:t>Provide essential reminders and updates for prospects to keep top of mind during the enrollment period</a:t>
            </a:r>
            <a:endParaRPr lang="en-US" sz="1500" dirty="0">
              <a:latin typeface="Arial" panose="020B0604020202020204" pitchFamily="34" charset="0"/>
              <a:cs typeface="Arial" panose="020B0604020202020204" pitchFamily="34" charset="0"/>
            </a:endParaRPr>
          </a:p>
          <a:p>
            <a:pPr marL="171450" indent="-171450">
              <a:buFont typeface="Arial"/>
              <a:buChar char="•"/>
            </a:pPr>
            <a:endParaRPr lang="en-US" sz="1500" dirty="0">
              <a:latin typeface="Arial" panose="020B0604020202020204" pitchFamily="34" charset="0"/>
              <a:ea typeface="Ubuntu"/>
              <a:cs typeface="Arial" panose="020B0604020202020204" pitchFamily="34" charset="0"/>
            </a:endParaRPr>
          </a:p>
        </p:txBody>
      </p:sp>
      <p:pic>
        <p:nvPicPr>
          <p:cNvPr id="16" name="Picture 15" descr="Shape, circle&#10;&#10;Description automatically generated">
            <a:extLst>
              <a:ext uri="{FF2B5EF4-FFF2-40B4-BE49-F238E27FC236}">
                <a16:creationId xmlns:a16="http://schemas.microsoft.com/office/drawing/2014/main" id="{AC45885F-6B18-464F-9344-424AD14C5E90}"/>
              </a:ext>
            </a:extLst>
          </p:cNvPr>
          <p:cNvPicPr>
            <a:picLocks noChangeAspect="1"/>
          </p:cNvPicPr>
          <p:nvPr/>
        </p:nvPicPr>
        <p:blipFill>
          <a:blip r:embed="rId5"/>
          <a:stretch>
            <a:fillRect/>
          </a:stretch>
        </p:blipFill>
        <p:spPr>
          <a:xfrm>
            <a:off x="9373855" y="-1388189"/>
            <a:ext cx="2222500" cy="2222500"/>
          </a:xfrm>
          <a:prstGeom prst="rect">
            <a:avLst/>
          </a:prstGeom>
        </p:spPr>
      </p:pic>
      <p:pic>
        <p:nvPicPr>
          <p:cNvPr id="3" name="Picture 2" descr="A group of people standing in a hallway&#10;&#10;Description automatically generated with low confidence">
            <a:extLst>
              <a:ext uri="{FF2B5EF4-FFF2-40B4-BE49-F238E27FC236}">
                <a16:creationId xmlns:a16="http://schemas.microsoft.com/office/drawing/2014/main" id="{E9AB553E-91CF-A94A-AFD5-4255A44A1B16}"/>
              </a:ext>
            </a:extLst>
          </p:cNvPr>
          <p:cNvPicPr>
            <a:picLocks noChangeAspect="1"/>
          </p:cNvPicPr>
          <p:nvPr/>
        </p:nvPicPr>
        <p:blipFill>
          <a:blip r:embed="rId6"/>
          <a:stretch>
            <a:fillRect/>
          </a:stretch>
        </p:blipFill>
        <p:spPr>
          <a:xfrm>
            <a:off x="6975884" y="1811738"/>
            <a:ext cx="3683000" cy="5096907"/>
          </a:xfrm>
          <a:prstGeom prst="rect">
            <a:avLst/>
          </a:prstGeom>
        </p:spPr>
      </p:pic>
      <p:sp>
        <p:nvSpPr>
          <p:cNvPr id="13" name="Google Shape;130;g19f4c1e38d0_0_28">
            <a:extLst>
              <a:ext uri="{FF2B5EF4-FFF2-40B4-BE49-F238E27FC236}">
                <a16:creationId xmlns:a16="http://schemas.microsoft.com/office/drawing/2014/main" id="{94E0630F-6222-8441-BA61-889230EA0FF6}"/>
              </a:ext>
            </a:extLst>
          </p:cNvPr>
          <p:cNvSpPr txBox="1"/>
          <p:nvPr/>
        </p:nvSpPr>
        <p:spPr>
          <a:xfrm>
            <a:off x="787392" y="918766"/>
            <a:ext cx="8763008" cy="646300"/>
          </a:xfrm>
          <a:prstGeom prst="rect">
            <a:avLst/>
          </a:prstGeom>
          <a:noFill/>
          <a:ln>
            <a:noFill/>
          </a:ln>
        </p:spPr>
        <p:txBody>
          <a:bodyPr spcFirstLastPara="1" wrap="square" lIns="91425" tIns="91425" rIns="91425" bIns="91425" anchor="t" anchorCtr="0">
            <a:spAutoFit/>
          </a:bodyPr>
          <a:lstStyle/>
          <a:p>
            <a:r>
              <a:rPr lang="en-US" sz="3000" b="1" dirty="0">
                <a:solidFill>
                  <a:schemeClr val="dk1"/>
                </a:solidFill>
                <a:latin typeface="Arial"/>
                <a:ea typeface="Ubuntu"/>
                <a:cs typeface="Arial"/>
              </a:rPr>
              <a:t>Use Case Example: Higher Ed. Admissions</a:t>
            </a:r>
          </a:p>
        </p:txBody>
      </p:sp>
      <p:pic>
        <p:nvPicPr>
          <p:cNvPr id="17" name="Google Shape;201;g1a11fd028c1_0_230">
            <a:extLst>
              <a:ext uri="{FF2B5EF4-FFF2-40B4-BE49-F238E27FC236}">
                <a16:creationId xmlns:a16="http://schemas.microsoft.com/office/drawing/2014/main" id="{15C45A97-BE32-9246-8CD8-5772A572455F}"/>
              </a:ext>
            </a:extLst>
          </p:cNvPr>
          <p:cNvPicPr preferRelativeResize="0"/>
          <p:nvPr/>
        </p:nvPicPr>
        <p:blipFill>
          <a:blip r:embed="rId7">
            <a:alphaModFix/>
          </a:blip>
          <a:stretch>
            <a:fillRect/>
          </a:stretch>
        </p:blipFill>
        <p:spPr>
          <a:xfrm>
            <a:off x="877430" y="507388"/>
            <a:ext cx="1577748" cy="282725"/>
          </a:xfrm>
          <a:prstGeom prst="rect">
            <a:avLst/>
          </a:prstGeom>
          <a:noFill/>
          <a:ln>
            <a:noFill/>
          </a:ln>
        </p:spPr>
      </p:pic>
    </p:spTree>
    <p:extLst>
      <p:ext uri="{BB962C8B-B14F-4D97-AF65-F5344CB8AC3E}">
        <p14:creationId xmlns:p14="http://schemas.microsoft.com/office/powerpoint/2010/main" val="2147818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39;g19f4c1e38d0_0_72">
            <a:extLst>
              <a:ext uri="{FF2B5EF4-FFF2-40B4-BE49-F238E27FC236}">
                <a16:creationId xmlns:a16="http://schemas.microsoft.com/office/drawing/2014/main" id="{01A8504B-3A35-B64A-B9C3-A2030B60022A}"/>
              </a:ext>
            </a:extLst>
          </p:cNvPr>
          <p:cNvPicPr preferRelativeResize="0"/>
          <p:nvPr/>
        </p:nvPicPr>
        <p:blipFill>
          <a:blip r:embed="rId2">
            <a:alphaModFix/>
          </a:blip>
          <a:stretch>
            <a:fillRect/>
          </a:stretch>
        </p:blipFill>
        <p:spPr>
          <a:xfrm>
            <a:off x="7780692" y="-2172279"/>
            <a:ext cx="9574175" cy="9574175"/>
          </a:xfrm>
          <a:prstGeom prst="rect">
            <a:avLst/>
          </a:prstGeom>
          <a:noFill/>
          <a:ln>
            <a:noFill/>
          </a:ln>
        </p:spPr>
      </p:pic>
      <p:pic>
        <p:nvPicPr>
          <p:cNvPr id="7" name="Google Shape;106;g19f4c1e38d0_0_28">
            <a:extLst>
              <a:ext uri="{FF2B5EF4-FFF2-40B4-BE49-F238E27FC236}">
                <a16:creationId xmlns:a16="http://schemas.microsoft.com/office/drawing/2014/main" id="{162F901E-F04C-BF42-9491-89ACADA59BC2}"/>
              </a:ext>
            </a:extLst>
          </p:cNvPr>
          <p:cNvPicPr preferRelativeResize="0"/>
          <p:nvPr/>
        </p:nvPicPr>
        <p:blipFill>
          <a:blip r:embed="rId3">
            <a:alphaModFix/>
          </a:blip>
          <a:stretch>
            <a:fillRect/>
          </a:stretch>
        </p:blipFill>
        <p:spPr>
          <a:xfrm rot="1473034">
            <a:off x="5325802" y="296244"/>
            <a:ext cx="1834922" cy="1879506"/>
          </a:xfrm>
          <a:prstGeom prst="rect">
            <a:avLst/>
          </a:prstGeom>
          <a:noFill/>
          <a:ln>
            <a:noFill/>
          </a:ln>
        </p:spPr>
      </p:pic>
      <p:pic>
        <p:nvPicPr>
          <p:cNvPr id="3" name="Picture 2" descr="A group of people looking at a computer&#10;&#10;Description automatically generated">
            <a:extLst>
              <a:ext uri="{FF2B5EF4-FFF2-40B4-BE49-F238E27FC236}">
                <a16:creationId xmlns:a16="http://schemas.microsoft.com/office/drawing/2014/main" id="{B06E02C1-6E9E-6D49-8B0D-3D9EB724058F}"/>
              </a:ext>
            </a:extLst>
          </p:cNvPr>
          <p:cNvPicPr>
            <a:picLocks noChangeAspect="1"/>
          </p:cNvPicPr>
          <p:nvPr/>
        </p:nvPicPr>
        <p:blipFill>
          <a:blip r:embed="rId4"/>
          <a:stretch>
            <a:fillRect/>
          </a:stretch>
        </p:blipFill>
        <p:spPr>
          <a:xfrm>
            <a:off x="5843819" y="824139"/>
            <a:ext cx="5697320" cy="5255178"/>
          </a:xfrm>
          <a:prstGeom prst="rect">
            <a:avLst/>
          </a:prstGeom>
        </p:spPr>
      </p:pic>
      <p:sp>
        <p:nvSpPr>
          <p:cNvPr id="10" name="Google Shape;122;g19f4c1e38d0_0_28">
            <a:extLst>
              <a:ext uri="{FF2B5EF4-FFF2-40B4-BE49-F238E27FC236}">
                <a16:creationId xmlns:a16="http://schemas.microsoft.com/office/drawing/2014/main" id="{747C2C0E-45B1-7C44-9AE8-46C60BADE2A1}"/>
              </a:ext>
            </a:extLst>
          </p:cNvPr>
          <p:cNvSpPr txBox="1"/>
          <p:nvPr/>
        </p:nvSpPr>
        <p:spPr>
          <a:xfrm>
            <a:off x="773988" y="3250676"/>
            <a:ext cx="4244293" cy="646300"/>
          </a:xfrm>
          <a:prstGeom prst="rect">
            <a:avLst/>
          </a:prstGeom>
          <a:noFill/>
          <a:ln>
            <a:noFill/>
          </a:ln>
        </p:spPr>
        <p:txBody>
          <a:bodyPr spcFirstLastPara="1" wrap="square" lIns="91425" tIns="91425" rIns="91425" bIns="91425" anchor="t" anchorCtr="0">
            <a:spAutoFit/>
          </a:bodyPr>
          <a:lstStyle/>
          <a:p>
            <a:r>
              <a:rPr lang="en-US" sz="1500" dirty="0">
                <a:latin typeface="Arial"/>
                <a:ea typeface="Ubuntu"/>
                <a:cs typeface="Arial"/>
              </a:rPr>
              <a:t>See how easy it is to build, deploy and maintain an advanced NLP chatbot.</a:t>
            </a:r>
          </a:p>
        </p:txBody>
      </p:sp>
      <p:sp>
        <p:nvSpPr>
          <p:cNvPr id="11" name="Google Shape;130;g19f4c1e38d0_0_28">
            <a:extLst>
              <a:ext uri="{FF2B5EF4-FFF2-40B4-BE49-F238E27FC236}">
                <a16:creationId xmlns:a16="http://schemas.microsoft.com/office/drawing/2014/main" id="{25A68E62-38A1-FC43-8319-3B2D7EA39D92}"/>
              </a:ext>
            </a:extLst>
          </p:cNvPr>
          <p:cNvSpPr txBox="1"/>
          <p:nvPr/>
        </p:nvSpPr>
        <p:spPr>
          <a:xfrm>
            <a:off x="736431" y="2658045"/>
            <a:ext cx="8763008" cy="646300"/>
          </a:xfrm>
          <a:prstGeom prst="rect">
            <a:avLst/>
          </a:prstGeom>
          <a:noFill/>
          <a:ln>
            <a:noFill/>
          </a:ln>
        </p:spPr>
        <p:txBody>
          <a:bodyPr spcFirstLastPara="1" wrap="square" lIns="91425" tIns="91425" rIns="91425" bIns="91425" anchor="t" anchorCtr="0">
            <a:spAutoFit/>
          </a:bodyPr>
          <a:lstStyle/>
          <a:p>
            <a:r>
              <a:rPr lang="en-US" sz="3000" b="1" dirty="0">
                <a:solidFill>
                  <a:schemeClr val="dk1"/>
                </a:solidFill>
                <a:latin typeface="Arial"/>
                <a:ea typeface="Ubuntu"/>
                <a:cs typeface="Arial"/>
              </a:rPr>
              <a:t>Admissions </a:t>
            </a:r>
            <a:r>
              <a:rPr lang="en-US" sz="3000" b="1" dirty="0">
                <a:solidFill>
                  <a:srgbClr val="0033E2"/>
                </a:solidFill>
                <a:latin typeface="Arial"/>
                <a:ea typeface="Ubuntu"/>
                <a:cs typeface="Arial"/>
              </a:rPr>
              <a:t>Bot Demo</a:t>
            </a:r>
          </a:p>
        </p:txBody>
      </p:sp>
      <p:pic>
        <p:nvPicPr>
          <p:cNvPr id="12" name="Google Shape;201;g1a11fd028c1_0_230">
            <a:extLst>
              <a:ext uri="{FF2B5EF4-FFF2-40B4-BE49-F238E27FC236}">
                <a16:creationId xmlns:a16="http://schemas.microsoft.com/office/drawing/2014/main" id="{997C90F7-6F6A-234B-9F57-ED9FF19F869B}"/>
              </a:ext>
            </a:extLst>
          </p:cNvPr>
          <p:cNvPicPr preferRelativeResize="0"/>
          <p:nvPr/>
        </p:nvPicPr>
        <p:blipFill>
          <a:blip r:embed="rId5">
            <a:alphaModFix/>
          </a:blip>
          <a:stretch>
            <a:fillRect/>
          </a:stretch>
        </p:blipFill>
        <p:spPr>
          <a:xfrm>
            <a:off x="877430" y="507388"/>
            <a:ext cx="1577748" cy="282725"/>
          </a:xfrm>
          <a:prstGeom prst="rect">
            <a:avLst/>
          </a:prstGeom>
          <a:noFill/>
          <a:ln>
            <a:noFill/>
          </a:ln>
        </p:spPr>
      </p:pic>
    </p:spTree>
    <p:extLst>
      <p:ext uri="{BB962C8B-B14F-4D97-AF65-F5344CB8AC3E}">
        <p14:creationId xmlns:p14="http://schemas.microsoft.com/office/powerpoint/2010/main" val="3667705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24" name="Google Shape;222;g18ed6a51cfc_0_266">
            <a:extLst>
              <a:ext uri="{FF2B5EF4-FFF2-40B4-BE49-F238E27FC236}">
                <a16:creationId xmlns:a16="http://schemas.microsoft.com/office/drawing/2014/main" id="{C9C68EDE-EE65-1D40-875B-1D29AF2C6222}"/>
              </a:ext>
            </a:extLst>
          </p:cNvPr>
          <p:cNvPicPr preferRelativeResize="0"/>
          <p:nvPr/>
        </p:nvPicPr>
        <p:blipFill>
          <a:blip r:embed="rId3">
            <a:alphaModFix/>
          </a:blip>
          <a:stretch>
            <a:fillRect/>
          </a:stretch>
        </p:blipFill>
        <p:spPr>
          <a:xfrm rot="5400000">
            <a:off x="-532226" y="3605160"/>
            <a:ext cx="4322888" cy="3565920"/>
          </a:xfrm>
          <a:prstGeom prst="rect">
            <a:avLst/>
          </a:prstGeom>
          <a:noFill/>
          <a:ln>
            <a:noFill/>
          </a:ln>
        </p:spPr>
      </p:pic>
      <p:sp>
        <p:nvSpPr>
          <p:cNvPr id="3" name="Google Shape;130;g19f4c1e38d0_0_28">
            <a:extLst>
              <a:ext uri="{FF2B5EF4-FFF2-40B4-BE49-F238E27FC236}">
                <a16:creationId xmlns:a16="http://schemas.microsoft.com/office/drawing/2014/main" id="{28B2FE77-9082-8949-9CE1-D5BDC85A7A3B}"/>
              </a:ext>
            </a:extLst>
          </p:cNvPr>
          <p:cNvSpPr txBox="1"/>
          <p:nvPr/>
        </p:nvSpPr>
        <p:spPr>
          <a:xfrm>
            <a:off x="787392" y="918766"/>
            <a:ext cx="8763008" cy="1107965"/>
          </a:xfrm>
          <a:prstGeom prst="rect">
            <a:avLst/>
          </a:prstGeom>
          <a:noFill/>
          <a:ln>
            <a:noFill/>
          </a:ln>
        </p:spPr>
        <p:txBody>
          <a:bodyPr spcFirstLastPara="1" wrap="square" lIns="91425" tIns="91425" rIns="91425" bIns="91425" anchor="t" anchorCtr="0">
            <a:spAutoFit/>
          </a:bodyPr>
          <a:lstStyle/>
          <a:p>
            <a:r>
              <a:rPr lang="en-US" sz="3000" b="1" dirty="0">
                <a:solidFill>
                  <a:schemeClr val="dk1"/>
                </a:solidFill>
                <a:latin typeface="Arial"/>
                <a:ea typeface="Ubuntu"/>
                <a:cs typeface="Arial"/>
              </a:rPr>
              <a:t>Cambrian College Improves Recruitment with Comm100 </a:t>
            </a:r>
            <a:r>
              <a:rPr lang="en-US" sz="3000" b="1" dirty="0">
                <a:solidFill>
                  <a:srgbClr val="0033E2"/>
                </a:solidFill>
                <a:latin typeface="Arial"/>
                <a:ea typeface="Ubuntu"/>
                <a:cs typeface="Arial"/>
              </a:rPr>
              <a:t>Live Chat &amp; Chatbot</a:t>
            </a:r>
          </a:p>
        </p:txBody>
      </p:sp>
      <p:pic>
        <p:nvPicPr>
          <p:cNvPr id="4" name="Google Shape;201;g1a11fd028c1_0_230">
            <a:extLst>
              <a:ext uri="{FF2B5EF4-FFF2-40B4-BE49-F238E27FC236}">
                <a16:creationId xmlns:a16="http://schemas.microsoft.com/office/drawing/2014/main" id="{345A7CE7-0B4E-C94A-BED5-D01394FE9134}"/>
              </a:ext>
            </a:extLst>
          </p:cNvPr>
          <p:cNvPicPr preferRelativeResize="0"/>
          <p:nvPr/>
        </p:nvPicPr>
        <p:blipFill>
          <a:blip r:embed="rId4">
            <a:alphaModFix/>
          </a:blip>
          <a:stretch>
            <a:fillRect/>
          </a:stretch>
        </p:blipFill>
        <p:spPr>
          <a:xfrm>
            <a:off x="877430" y="507388"/>
            <a:ext cx="1577748" cy="282725"/>
          </a:xfrm>
          <a:prstGeom prst="rect">
            <a:avLst/>
          </a:prstGeom>
          <a:noFill/>
          <a:ln>
            <a:noFill/>
          </a:ln>
        </p:spPr>
      </p:pic>
      <p:sp>
        <p:nvSpPr>
          <p:cNvPr id="7" name="Google Shape;122;g19f4c1e38d0_0_28">
            <a:extLst>
              <a:ext uri="{FF2B5EF4-FFF2-40B4-BE49-F238E27FC236}">
                <a16:creationId xmlns:a16="http://schemas.microsoft.com/office/drawing/2014/main" id="{AF6637FB-E503-AC47-B131-4C2F01A56198}"/>
              </a:ext>
            </a:extLst>
          </p:cNvPr>
          <p:cNvSpPr txBox="1"/>
          <p:nvPr/>
        </p:nvSpPr>
        <p:spPr>
          <a:xfrm>
            <a:off x="5180933" y="3073243"/>
            <a:ext cx="2934580" cy="2492960"/>
          </a:xfrm>
          <a:prstGeom prst="rect">
            <a:avLst/>
          </a:prstGeom>
          <a:noFill/>
          <a:ln>
            <a:noFill/>
          </a:ln>
        </p:spPr>
        <p:txBody>
          <a:bodyPr spcFirstLastPara="1" wrap="square" lIns="91425" tIns="91425" rIns="91425" bIns="91425" anchor="t" anchorCtr="0">
            <a:spAutoFit/>
          </a:bodyPr>
          <a:lstStyle/>
          <a:p>
            <a:pPr>
              <a:lnSpc>
                <a:spcPts val="1520"/>
              </a:lnSpc>
            </a:pPr>
            <a:r>
              <a:rPr lang="en-US" sz="1100" dirty="0">
                <a:latin typeface="Arial" panose="020B0604020202020204" pitchFamily="34" charset="0"/>
                <a:ea typeface="Ubuntu"/>
                <a:cs typeface="Arial" panose="020B0604020202020204" pitchFamily="34" charset="0"/>
              </a:rPr>
              <a:t>In March 2020, Cambrian College partnered with Comm100 to implement its live chat software within Cambrian’s Recruitment department. The live chat agents are current students who field queries form prospective students and deliver the accessible and convenient support that Gen Z expect. Comm100 Live Chat also helps Cambrian College to provide personal, one-to-one support that they worried would be wanting without the ability to speak face-to-face on campus.</a:t>
            </a:r>
          </a:p>
        </p:txBody>
      </p:sp>
      <p:sp>
        <p:nvSpPr>
          <p:cNvPr id="9" name="Google Shape;122;g19f4c1e38d0_0_28">
            <a:extLst>
              <a:ext uri="{FF2B5EF4-FFF2-40B4-BE49-F238E27FC236}">
                <a16:creationId xmlns:a16="http://schemas.microsoft.com/office/drawing/2014/main" id="{B7CD798E-9AF6-004B-8584-15B4B2C2BEBF}"/>
              </a:ext>
            </a:extLst>
          </p:cNvPr>
          <p:cNvSpPr txBox="1"/>
          <p:nvPr/>
        </p:nvSpPr>
        <p:spPr>
          <a:xfrm>
            <a:off x="8309435" y="3045703"/>
            <a:ext cx="3074795" cy="2877681"/>
          </a:xfrm>
          <a:prstGeom prst="rect">
            <a:avLst/>
          </a:prstGeom>
          <a:noFill/>
          <a:ln>
            <a:noFill/>
          </a:ln>
        </p:spPr>
        <p:txBody>
          <a:bodyPr spcFirstLastPara="1" wrap="square" lIns="91425" tIns="91425" rIns="91425" bIns="91425" anchor="t" anchorCtr="0">
            <a:spAutoFit/>
          </a:bodyPr>
          <a:lstStyle/>
          <a:p>
            <a:pPr>
              <a:lnSpc>
                <a:spcPts val="1520"/>
              </a:lnSpc>
            </a:pPr>
            <a:r>
              <a:rPr lang="en-US" sz="1100" dirty="0">
                <a:latin typeface="Arial" panose="020B0604020202020204" pitchFamily="34" charset="0"/>
                <a:ea typeface="Ubuntu"/>
                <a:cs typeface="Arial" panose="020B0604020202020204" pitchFamily="34" charset="0"/>
              </a:rPr>
              <a:t>After a successful year and a half with Comm100 Live Chat, Cambrian College decided to add Comm100 Chatbot to their student support offering. The bot, affectionately named </a:t>
            </a:r>
            <a:r>
              <a:rPr lang="en-US" sz="1100" dirty="0" err="1">
                <a:latin typeface="Arial" panose="020B0604020202020204" pitchFamily="34" charset="0"/>
                <a:ea typeface="Ubuntu"/>
                <a:cs typeface="Arial" panose="020B0604020202020204" pitchFamily="34" charset="0"/>
              </a:rPr>
              <a:t>BernieBot</a:t>
            </a:r>
            <a:r>
              <a:rPr lang="en-US" sz="1100" dirty="0">
                <a:latin typeface="Arial" panose="020B0604020202020204" pitchFamily="34" charset="0"/>
                <a:ea typeface="Ubuntu"/>
                <a:cs typeface="Arial" panose="020B0604020202020204" pitchFamily="34" charset="0"/>
              </a:rPr>
              <a:t> after the college’s mascot, was set up to enable 24/7 support. They recognized that many of their students wanted to connect during out of office hours, particularly students abroad in different time zones. With a chatbot in place, Cambrian can now deliver around-the-clock support to any student, creating far more opportunities to connect with prospective students and boost their recruitment efforts.</a:t>
            </a:r>
          </a:p>
        </p:txBody>
      </p:sp>
      <p:sp>
        <p:nvSpPr>
          <p:cNvPr id="12" name="TextBox 11">
            <a:extLst>
              <a:ext uri="{FF2B5EF4-FFF2-40B4-BE49-F238E27FC236}">
                <a16:creationId xmlns:a16="http://schemas.microsoft.com/office/drawing/2014/main" id="{740E86A8-4155-074D-BE43-D4E053AA12F1}"/>
              </a:ext>
            </a:extLst>
          </p:cNvPr>
          <p:cNvSpPr txBox="1"/>
          <p:nvPr/>
        </p:nvSpPr>
        <p:spPr>
          <a:xfrm>
            <a:off x="5180933" y="2703911"/>
            <a:ext cx="2060028" cy="369332"/>
          </a:xfrm>
          <a:prstGeom prst="rect">
            <a:avLst/>
          </a:prstGeom>
          <a:noFill/>
        </p:spPr>
        <p:txBody>
          <a:bodyPr wrap="square">
            <a:spAutoFit/>
          </a:bodyPr>
          <a:lstStyle/>
          <a:p>
            <a:r>
              <a:rPr lang="en-US" sz="1800" b="1" dirty="0">
                <a:solidFill>
                  <a:srgbClr val="0033E2"/>
                </a:solidFill>
                <a:latin typeface="Arial" panose="020B0604020202020204" pitchFamily="34" charset="0"/>
                <a:ea typeface="Ubuntu"/>
                <a:cs typeface="Arial" panose="020B0604020202020204" pitchFamily="34" charset="0"/>
              </a:rPr>
              <a:t>Personalization</a:t>
            </a:r>
            <a:endParaRPr lang="en-US" sz="1800" dirty="0">
              <a:solidFill>
                <a:srgbClr val="0033E2"/>
              </a:solidFill>
              <a:latin typeface="Arial" panose="020B0604020202020204" pitchFamily="34" charset="0"/>
              <a:ea typeface="Ubuntu"/>
              <a:cs typeface="Arial" panose="020B0604020202020204" pitchFamily="34" charset="0"/>
            </a:endParaRPr>
          </a:p>
        </p:txBody>
      </p:sp>
      <p:sp>
        <p:nvSpPr>
          <p:cNvPr id="15" name="TextBox 14">
            <a:extLst>
              <a:ext uri="{FF2B5EF4-FFF2-40B4-BE49-F238E27FC236}">
                <a16:creationId xmlns:a16="http://schemas.microsoft.com/office/drawing/2014/main" id="{9B5F8C8C-6AFE-CA42-B026-E46EBD3B4159}"/>
              </a:ext>
            </a:extLst>
          </p:cNvPr>
          <p:cNvSpPr txBox="1"/>
          <p:nvPr/>
        </p:nvSpPr>
        <p:spPr>
          <a:xfrm>
            <a:off x="8338306" y="2676371"/>
            <a:ext cx="1723697" cy="369332"/>
          </a:xfrm>
          <a:prstGeom prst="rect">
            <a:avLst/>
          </a:prstGeom>
          <a:noFill/>
        </p:spPr>
        <p:txBody>
          <a:bodyPr wrap="square">
            <a:spAutoFit/>
          </a:bodyPr>
          <a:lstStyle/>
          <a:p>
            <a:r>
              <a:rPr lang="en-US" sz="1800" b="1" dirty="0">
                <a:solidFill>
                  <a:srgbClr val="0033E2"/>
                </a:solidFill>
                <a:latin typeface="Arial" panose="020B0604020202020204" pitchFamily="34" charset="0"/>
                <a:ea typeface="Ubuntu"/>
                <a:cs typeface="Arial" panose="020B0604020202020204" pitchFamily="34" charset="0"/>
              </a:rPr>
              <a:t>24/7 Support</a:t>
            </a:r>
            <a:endParaRPr lang="en-US" sz="1800" dirty="0">
              <a:solidFill>
                <a:srgbClr val="0033E2"/>
              </a:solidFill>
              <a:latin typeface="Arial" panose="020B0604020202020204" pitchFamily="34" charset="0"/>
              <a:ea typeface="Ubuntu"/>
              <a:cs typeface="Arial" panose="020B0604020202020204" pitchFamily="34" charset="0"/>
            </a:endParaRPr>
          </a:p>
        </p:txBody>
      </p:sp>
      <p:pic>
        <p:nvPicPr>
          <p:cNvPr id="16" name="Picture 15" descr="A person with curly hair&#10;&#10;Description automatically generated with medium confidence">
            <a:extLst>
              <a:ext uri="{FF2B5EF4-FFF2-40B4-BE49-F238E27FC236}">
                <a16:creationId xmlns:a16="http://schemas.microsoft.com/office/drawing/2014/main" id="{028717DA-769F-AB4A-95FB-8154BA9FE34A}"/>
              </a:ext>
            </a:extLst>
          </p:cNvPr>
          <p:cNvPicPr>
            <a:picLocks noChangeAspect="1"/>
          </p:cNvPicPr>
          <p:nvPr/>
        </p:nvPicPr>
        <p:blipFill>
          <a:blip r:embed="rId5"/>
          <a:stretch>
            <a:fillRect/>
          </a:stretch>
        </p:blipFill>
        <p:spPr>
          <a:xfrm>
            <a:off x="-246873" y="2252584"/>
            <a:ext cx="5790955" cy="3410819"/>
          </a:xfrm>
          <a:prstGeom prst="rect">
            <a:avLst/>
          </a:prstGeom>
        </p:spPr>
      </p:pic>
      <p:pic>
        <p:nvPicPr>
          <p:cNvPr id="22" name="Graphic 21">
            <a:extLst>
              <a:ext uri="{FF2B5EF4-FFF2-40B4-BE49-F238E27FC236}">
                <a16:creationId xmlns:a16="http://schemas.microsoft.com/office/drawing/2014/main" id="{D9701E3D-744B-2D4E-BC46-85055E7795B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48605" y="1900838"/>
            <a:ext cx="3962401" cy="206375"/>
          </a:xfrm>
          <a:prstGeom prst="rect">
            <a:avLst/>
          </a:prstGeom>
        </p:spPr>
      </p:pic>
      <p:pic>
        <p:nvPicPr>
          <p:cNvPr id="25" name="Google Shape;222;g18ed6a51cfc_0_266">
            <a:extLst>
              <a:ext uri="{FF2B5EF4-FFF2-40B4-BE49-F238E27FC236}">
                <a16:creationId xmlns:a16="http://schemas.microsoft.com/office/drawing/2014/main" id="{C3D7CDB5-F548-E345-88AA-FC9F726A1AE1}"/>
              </a:ext>
            </a:extLst>
          </p:cNvPr>
          <p:cNvPicPr preferRelativeResize="0"/>
          <p:nvPr/>
        </p:nvPicPr>
        <p:blipFill>
          <a:blip r:embed="rId3">
            <a:alphaModFix/>
          </a:blip>
          <a:stretch>
            <a:fillRect/>
          </a:stretch>
        </p:blipFill>
        <p:spPr>
          <a:xfrm rot="16200000">
            <a:off x="9037561" y="221065"/>
            <a:ext cx="4322888" cy="3565920"/>
          </a:xfrm>
          <a:prstGeom prst="rect">
            <a:avLst/>
          </a:prstGeom>
          <a:noFill/>
          <a:ln>
            <a:noFill/>
          </a:ln>
        </p:spPr>
      </p:pic>
      <p:pic>
        <p:nvPicPr>
          <p:cNvPr id="29" name="Google Shape;178;g1a11fd028c1_0_230">
            <a:extLst>
              <a:ext uri="{FF2B5EF4-FFF2-40B4-BE49-F238E27FC236}">
                <a16:creationId xmlns:a16="http://schemas.microsoft.com/office/drawing/2014/main" id="{D5D34AFF-3302-F249-8A32-7C6E1011EB4C}"/>
              </a:ext>
            </a:extLst>
          </p:cNvPr>
          <p:cNvPicPr preferRelativeResize="0"/>
          <p:nvPr/>
        </p:nvPicPr>
        <p:blipFill>
          <a:blip r:embed="rId8">
            <a:alphaModFix/>
          </a:blip>
          <a:stretch>
            <a:fillRect/>
          </a:stretch>
        </p:blipFill>
        <p:spPr>
          <a:xfrm rot="1473034">
            <a:off x="9588045" y="-968958"/>
            <a:ext cx="2385001" cy="2442951"/>
          </a:xfrm>
          <a:prstGeom prst="rect">
            <a:avLst/>
          </a:prstGeom>
          <a:noFill/>
          <a:ln>
            <a:noFill/>
          </a:ln>
        </p:spPr>
      </p:pic>
      <p:pic>
        <p:nvPicPr>
          <p:cNvPr id="30" name="Google Shape;178;g1a11fd028c1_0_230">
            <a:extLst>
              <a:ext uri="{FF2B5EF4-FFF2-40B4-BE49-F238E27FC236}">
                <a16:creationId xmlns:a16="http://schemas.microsoft.com/office/drawing/2014/main" id="{E58DFC81-A4FE-194C-A08A-7EC84542279B}"/>
              </a:ext>
            </a:extLst>
          </p:cNvPr>
          <p:cNvPicPr preferRelativeResize="0"/>
          <p:nvPr/>
        </p:nvPicPr>
        <p:blipFill>
          <a:blip r:embed="rId8">
            <a:alphaModFix/>
          </a:blip>
          <a:stretch>
            <a:fillRect/>
          </a:stretch>
        </p:blipFill>
        <p:spPr>
          <a:xfrm rot="11964995">
            <a:off x="11454788" y="-587174"/>
            <a:ext cx="1474423" cy="1480195"/>
          </a:xfrm>
          <a:prstGeom prst="rect">
            <a:avLst/>
          </a:prstGeom>
          <a:noFill/>
          <a:ln>
            <a:noFill/>
          </a:ln>
        </p:spPr>
      </p:pic>
      <p:pic>
        <p:nvPicPr>
          <p:cNvPr id="31" name="Google Shape;178;g1a11fd028c1_0_230">
            <a:extLst>
              <a:ext uri="{FF2B5EF4-FFF2-40B4-BE49-F238E27FC236}">
                <a16:creationId xmlns:a16="http://schemas.microsoft.com/office/drawing/2014/main" id="{3F4940EE-466D-474F-975A-A26410D936A3}"/>
              </a:ext>
            </a:extLst>
          </p:cNvPr>
          <p:cNvPicPr preferRelativeResize="0"/>
          <p:nvPr/>
        </p:nvPicPr>
        <p:blipFill>
          <a:blip r:embed="rId8">
            <a:alphaModFix/>
          </a:blip>
          <a:stretch>
            <a:fillRect/>
          </a:stretch>
        </p:blipFill>
        <p:spPr>
          <a:xfrm rot="11964995">
            <a:off x="3240960" y="6244549"/>
            <a:ext cx="1474423" cy="1480195"/>
          </a:xfrm>
          <a:prstGeom prst="rect">
            <a:avLst/>
          </a:prstGeom>
          <a:noFill/>
          <a:ln>
            <a:noFill/>
          </a:ln>
        </p:spPr>
      </p:pic>
    </p:spTree>
    <p:extLst>
      <p:ext uri="{BB962C8B-B14F-4D97-AF65-F5344CB8AC3E}">
        <p14:creationId xmlns:p14="http://schemas.microsoft.com/office/powerpoint/2010/main" val="2203647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88805379-B0A1-9B4B-9553-2285E5916609}"/>
              </a:ext>
            </a:extLst>
          </p:cNvPr>
          <p:cNvPicPr>
            <a:picLocks noChangeAspect="1"/>
          </p:cNvPicPr>
          <p:nvPr/>
        </p:nvPicPr>
        <p:blipFill>
          <a:blip r:embed="rId3"/>
          <a:stretch>
            <a:fillRect/>
          </a:stretch>
        </p:blipFill>
        <p:spPr>
          <a:xfrm>
            <a:off x="10619004" y="-1646530"/>
            <a:ext cx="6858000" cy="6858000"/>
          </a:xfrm>
          <a:prstGeom prst="rect">
            <a:avLst/>
          </a:prstGeom>
        </p:spPr>
      </p:pic>
      <p:pic>
        <p:nvPicPr>
          <p:cNvPr id="37" name="Picture 36">
            <a:extLst>
              <a:ext uri="{FF2B5EF4-FFF2-40B4-BE49-F238E27FC236}">
                <a16:creationId xmlns:a16="http://schemas.microsoft.com/office/drawing/2014/main" id="{803798FB-CAB4-FA4B-9B43-E3A9AF438C0B}"/>
              </a:ext>
            </a:extLst>
          </p:cNvPr>
          <p:cNvPicPr>
            <a:picLocks noChangeAspect="1"/>
          </p:cNvPicPr>
          <p:nvPr/>
        </p:nvPicPr>
        <p:blipFill>
          <a:blip r:embed="rId3"/>
          <a:stretch>
            <a:fillRect/>
          </a:stretch>
        </p:blipFill>
        <p:spPr>
          <a:xfrm>
            <a:off x="-1354764" y="4695376"/>
            <a:ext cx="6858000" cy="6858000"/>
          </a:xfrm>
          <a:prstGeom prst="rect">
            <a:avLst/>
          </a:prstGeom>
        </p:spPr>
      </p:pic>
      <p:pic>
        <p:nvPicPr>
          <p:cNvPr id="3" name="Picture 3"/>
          <p:cNvPicPr>
            <a:picLocks noChangeAspect="1"/>
          </p:cNvPicPr>
          <p:nvPr/>
        </p:nvPicPr>
        <p:blipFill>
          <a:blip r:embed="rId4"/>
          <a:srcRect/>
          <a:stretch>
            <a:fillRect/>
          </a:stretch>
        </p:blipFill>
        <p:spPr>
          <a:xfrm rot="2246371">
            <a:off x="2125176" y="1029651"/>
            <a:ext cx="657729" cy="440934"/>
          </a:xfrm>
          <a:prstGeom prst="rect">
            <a:avLst/>
          </a:prstGeom>
        </p:spPr>
      </p:pic>
      <p:sp>
        <p:nvSpPr>
          <p:cNvPr id="5" name="TextBox 5"/>
          <p:cNvSpPr txBox="1"/>
          <p:nvPr/>
        </p:nvSpPr>
        <p:spPr>
          <a:xfrm>
            <a:off x="877430" y="1279384"/>
            <a:ext cx="1870729" cy="503086"/>
          </a:xfrm>
          <a:prstGeom prst="rect">
            <a:avLst/>
          </a:prstGeom>
        </p:spPr>
        <p:txBody>
          <a:bodyPr wrap="square" lIns="0" tIns="0" rIns="0" bIns="0" rtlCol="0" anchor="t">
            <a:spAutoFit/>
          </a:bodyPr>
          <a:lstStyle/>
          <a:p>
            <a:pPr>
              <a:lnSpc>
                <a:spcPts val="4293"/>
              </a:lnSpc>
            </a:pPr>
            <a:r>
              <a:rPr lang="en-US" sz="3067" b="1" dirty="0">
                <a:solidFill>
                  <a:srgbClr val="0033E2"/>
                </a:solidFill>
                <a:latin typeface="Arial" panose="020B0604020202020204" pitchFamily="34" charset="0"/>
                <a:cs typeface="Arial" panose="020B0604020202020204" pitchFamily="34" charset="0"/>
              </a:rPr>
              <a:t>Agenda</a:t>
            </a:r>
          </a:p>
        </p:txBody>
      </p:sp>
      <p:sp>
        <p:nvSpPr>
          <p:cNvPr id="6" name="TextBox 6"/>
          <p:cNvSpPr txBox="1"/>
          <p:nvPr/>
        </p:nvSpPr>
        <p:spPr>
          <a:xfrm>
            <a:off x="877430" y="1894561"/>
            <a:ext cx="5051515" cy="2684004"/>
          </a:xfrm>
          <a:prstGeom prst="rect">
            <a:avLst/>
          </a:prstGeom>
        </p:spPr>
        <p:txBody>
          <a:bodyPr lIns="0" tIns="0" rIns="0" bIns="0" rtlCol="0" anchor="t">
            <a:spAutoFit/>
          </a:bodyPr>
          <a:lstStyle/>
          <a:p>
            <a:pPr marL="342900" indent="-342900">
              <a:lnSpc>
                <a:spcPct val="200000"/>
              </a:lnSpc>
              <a:buAutoNum type="arabicPeriod"/>
            </a:pPr>
            <a:r>
              <a:rPr lang="en-US" dirty="0">
                <a:solidFill>
                  <a:srgbClr val="000000"/>
                </a:solidFill>
                <a:latin typeface="Arial" panose="020B0604020202020204" pitchFamily="34" charset="0"/>
                <a:cs typeface="Arial" panose="020B0604020202020204" pitchFamily="34" charset="0"/>
              </a:rPr>
              <a:t>Introductions &amp; Quick Poll</a:t>
            </a:r>
          </a:p>
          <a:p>
            <a:pPr marL="342900" indent="-342900">
              <a:lnSpc>
                <a:spcPct val="200000"/>
              </a:lnSpc>
              <a:buAutoNum type="arabicPeriod"/>
            </a:pPr>
            <a:r>
              <a:rPr lang="en-US" dirty="0">
                <a:solidFill>
                  <a:srgbClr val="000000"/>
                </a:solidFill>
                <a:latin typeface="Arial" panose="020B0604020202020204" pitchFamily="34" charset="0"/>
                <a:cs typeface="Arial" panose="020B0604020202020204" pitchFamily="34" charset="0"/>
              </a:rPr>
              <a:t>What Makes a Bot Suck</a:t>
            </a:r>
          </a:p>
          <a:p>
            <a:pPr marL="342900" indent="-342900">
              <a:lnSpc>
                <a:spcPct val="200000"/>
              </a:lnSpc>
              <a:buAutoNum type="arabicPeriod"/>
            </a:pPr>
            <a:r>
              <a:rPr lang="en-US" dirty="0">
                <a:solidFill>
                  <a:srgbClr val="000000"/>
                </a:solidFill>
                <a:latin typeface="Arial" panose="020B0604020202020204" pitchFamily="34" charset="0"/>
                <a:cs typeface="Arial" panose="020B0604020202020204" pitchFamily="34" charset="0"/>
              </a:rPr>
              <a:t>The 5 Critical Attributes of a Good Bot</a:t>
            </a:r>
          </a:p>
          <a:p>
            <a:pPr marL="342900" indent="-342900">
              <a:lnSpc>
                <a:spcPct val="200000"/>
              </a:lnSpc>
              <a:buAutoNum type="arabicPeriod"/>
            </a:pPr>
            <a:r>
              <a:rPr lang="en-US" dirty="0">
                <a:solidFill>
                  <a:srgbClr val="000000"/>
                </a:solidFill>
                <a:latin typeface="Arial" panose="020B0604020202020204" pitchFamily="34" charset="0"/>
                <a:cs typeface="Arial" panose="020B0604020202020204" pitchFamily="34" charset="0"/>
              </a:rPr>
              <a:t>Use Case &amp; Demo: Admissions Bot</a:t>
            </a:r>
          </a:p>
          <a:p>
            <a:pPr marL="342900" indent="-342900">
              <a:lnSpc>
                <a:spcPct val="200000"/>
              </a:lnSpc>
              <a:buAutoNum type="arabicPeriod"/>
            </a:pPr>
            <a:r>
              <a:rPr lang="en-US" dirty="0">
                <a:solidFill>
                  <a:srgbClr val="000000"/>
                </a:solidFill>
                <a:latin typeface="Arial" panose="020B0604020202020204" pitchFamily="34" charset="0"/>
                <a:cs typeface="Arial" panose="020B0604020202020204" pitchFamily="34" charset="0"/>
              </a:rPr>
              <a:t>Q&amp;A</a:t>
            </a:r>
          </a:p>
        </p:txBody>
      </p:sp>
      <p:sp>
        <p:nvSpPr>
          <p:cNvPr id="25" name="TextBox 24">
            <a:extLst>
              <a:ext uri="{FF2B5EF4-FFF2-40B4-BE49-F238E27FC236}">
                <a16:creationId xmlns:a16="http://schemas.microsoft.com/office/drawing/2014/main" id="{267A9668-7A72-EF44-BEF5-A6BF3D08D1DC}"/>
              </a:ext>
            </a:extLst>
          </p:cNvPr>
          <p:cNvSpPr txBox="1"/>
          <p:nvPr/>
        </p:nvSpPr>
        <p:spPr>
          <a:xfrm>
            <a:off x="7181556" y="2296695"/>
            <a:ext cx="2825589" cy="553998"/>
          </a:xfrm>
          <a:prstGeom prst="rect">
            <a:avLst/>
          </a:prstGeom>
          <a:noFill/>
        </p:spPr>
        <p:txBody>
          <a:bodyPr wrap="square">
            <a:spAutoFit/>
          </a:bodyPr>
          <a:lstStyle/>
          <a:p>
            <a:r>
              <a:rPr lang="en-US" sz="1500" b="1" dirty="0">
                <a:latin typeface="Arial" panose="020B0604020202020204" pitchFamily="34" charset="0"/>
                <a:cs typeface="Arial" panose="020B0604020202020204" pitchFamily="34" charset="0"/>
              </a:rPr>
              <a:t>Chris Bechtel</a:t>
            </a:r>
          </a:p>
          <a:p>
            <a:r>
              <a:rPr lang="en-US" sz="1500" dirty="0">
                <a:latin typeface="Arial" panose="020B0604020202020204" pitchFamily="34" charset="0"/>
                <a:cs typeface="Arial" panose="020B0604020202020204" pitchFamily="34" charset="0"/>
              </a:rPr>
              <a:t>VP, Global Marketing</a:t>
            </a:r>
          </a:p>
        </p:txBody>
      </p:sp>
      <p:sp>
        <p:nvSpPr>
          <p:cNvPr id="26" name="TextBox 25">
            <a:extLst>
              <a:ext uri="{FF2B5EF4-FFF2-40B4-BE49-F238E27FC236}">
                <a16:creationId xmlns:a16="http://schemas.microsoft.com/office/drawing/2014/main" id="{70E42FE6-BF15-5E42-B59B-80FCCDD96294}"/>
              </a:ext>
            </a:extLst>
          </p:cNvPr>
          <p:cNvSpPr txBox="1"/>
          <p:nvPr/>
        </p:nvSpPr>
        <p:spPr>
          <a:xfrm>
            <a:off x="7193914" y="3408107"/>
            <a:ext cx="1625958" cy="553998"/>
          </a:xfrm>
          <a:prstGeom prst="rect">
            <a:avLst/>
          </a:prstGeom>
          <a:noFill/>
        </p:spPr>
        <p:txBody>
          <a:bodyPr wrap="square">
            <a:spAutoFit/>
          </a:bodyPr>
          <a:lstStyle/>
          <a:p>
            <a:r>
              <a:rPr lang="en-US" sz="1500" b="1" dirty="0">
                <a:latin typeface="Arial" panose="020B0604020202020204" pitchFamily="34" charset="0"/>
                <a:cs typeface="Arial" panose="020B0604020202020204" pitchFamily="34" charset="0"/>
              </a:rPr>
              <a:t>Elia Karimi</a:t>
            </a:r>
          </a:p>
          <a:p>
            <a:r>
              <a:rPr lang="en-US" sz="1500" dirty="0">
                <a:latin typeface="Arial" panose="020B0604020202020204" pitchFamily="34" charset="0"/>
                <a:cs typeface="Arial" panose="020B0604020202020204" pitchFamily="34" charset="0"/>
              </a:rPr>
              <a:t>Lead, Applied AI</a:t>
            </a:r>
          </a:p>
        </p:txBody>
      </p:sp>
      <p:sp>
        <p:nvSpPr>
          <p:cNvPr id="27" name="TextBox 26">
            <a:extLst>
              <a:ext uri="{FF2B5EF4-FFF2-40B4-BE49-F238E27FC236}">
                <a16:creationId xmlns:a16="http://schemas.microsoft.com/office/drawing/2014/main" id="{09F367F7-9A78-D842-B9C8-531AD333B831}"/>
              </a:ext>
            </a:extLst>
          </p:cNvPr>
          <p:cNvSpPr txBox="1"/>
          <p:nvPr/>
        </p:nvSpPr>
        <p:spPr>
          <a:xfrm>
            <a:off x="7193914" y="4595761"/>
            <a:ext cx="1891862" cy="553998"/>
          </a:xfrm>
          <a:prstGeom prst="rect">
            <a:avLst/>
          </a:prstGeom>
          <a:noFill/>
        </p:spPr>
        <p:txBody>
          <a:bodyPr wrap="square">
            <a:spAutoFit/>
          </a:bodyPr>
          <a:lstStyle/>
          <a:p>
            <a:r>
              <a:rPr lang="en-US" sz="1500" b="1" dirty="0">
                <a:latin typeface="Arial" panose="020B0604020202020204" pitchFamily="34" charset="0"/>
                <a:cs typeface="Arial" panose="020B0604020202020204" pitchFamily="34" charset="0"/>
              </a:rPr>
              <a:t>Jed Suarez</a:t>
            </a:r>
          </a:p>
          <a:p>
            <a:r>
              <a:rPr lang="en-US" sz="1500" dirty="0">
                <a:latin typeface="Arial" panose="020B0604020202020204" pitchFamily="34" charset="0"/>
                <a:cs typeface="Arial" panose="020B0604020202020204" pitchFamily="34" charset="0"/>
              </a:rPr>
              <a:t>AI Architect</a:t>
            </a:r>
          </a:p>
        </p:txBody>
      </p:sp>
      <p:pic>
        <p:nvPicPr>
          <p:cNvPr id="28" name="Picture 27" descr="A person in a suit&#10;&#10;Description automatically generated with medium confidence">
            <a:extLst>
              <a:ext uri="{FF2B5EF4-FFF2-40B4-BE49-F238E27FC236}">
                <a16:creationId xmlns:a16="http://schemas.microsoft.com/office/drawing/2014/main" id="{D5900228-CBAA-8D43-883D-F0FA68E5F3C3}"/>
              </a:ext>
            </a:extLst>
          </p:cNvPr>
          <p:cNvPicPr>
            <a:picLocks noChangeAspect="1"/>
          </p:cNvPicPr>
          <p:nvPr/>
        </p:nvPicPr>
        <p:blipFill>
          <a:blip r:embed="rId5"/>
          <a:stretch>
            <a:fillRect/>
          </a:stretch>
        </p:blipFill>
        <p:spPr>
          <a:xfrm>
            <a:off x="5954974" y="4328152"/>
            <a:ext cx="1045987" cy="1058439"/>
          </a:xfrm>
          <a:prstGeom prst="rect">
            <a:avLst/>
          </a:prstGeom>
          <a:effectLst>
            <a:outerShdw blurRad="341466" dist="50800" dir="3420000" sx="101000" sy="101000" algn="ctr" rotWithShape="0">
              <a:srgbClr val="000000">
                <a:alpha val="18758"/>
              </a:srgbClr>
            </a:outerShdw>
          </a:effectLst>
        </p:spPr>
      </p:pic>
      <p:pic>
        <p:nvPicPr>
          <p:cNvPr id="29" name="Picture 28" descr="A person wearing glasses&#10;&#10;Description automatically generated with low confidence">
            <a:extLst>
              <a:ext uri="{FF2B5EF4-FFF2-40B4-BE49-F238E27FC236}">
                <a16:creationId xmlns:a16="http://schemas.microsoft.com/office/drawing/2014/main" id="{92475E3C-C127-2149-A051-906149C9F720}"/>
              </a:ext>
            </a:extLst>
          </p:cNvPr>
          <p:cNvPicPr>
            <a:picLocks noChangeAspect="1"/>
          </p:cNvPicPr>
          <p:nvPr/>
        </p:nvPicPr>
        <p:blipFill>
          <a:blip r:embed="rId6"/>
          <a:stretch>
            <a:fillRect/>
          </a:stretch>
        </p:blipFill>
        <p:spPr>
          <a:xfrm>
            <a:off x="5971321" y="3155429"/>
            <a:ext cx="970899" cy="1028576"/>
          </a:xfrm>
          <a:prstGeom prst="rect">
            <a:avLst/>
          </a:prstGeom>
          <a:effectLst>
            <a:outerShdw blurRad="341466" dist="50800" dir="3420000" sx="101000" sy="101000" algn="ctr" rotWithShape="0">
              <a:srgbClr val="000000">
                <a:alpha val="18758"/>
              </a:srgbClr>
            </a:outerShdw>
          </a:effectLst>
        </p:spPr>
      </p:pic>
      <p:pic>
        <p:nvPicPr>
          <p:cNvPr id="30" name="Picture 29" descr="A person wearing glasses&#10;&#10;Description automatically generated with medium confidence">
            <a:extLst>
              <a:ext uri="{FF2B5EF4-FFF2-40B4-BE49-F238E27FC236}">
                <a16:creationId xmlns:a16="http://schemas.microsoft.com/office/drawing/2014/main" id="{F3CB4463-0055-624A-B201-2599E27DAD88}"/>
              </a:ext>
            </a:extLst>
          </p:cNvPr>
          <p:cNvPicPr>
            <a:picLocks noChangeAspect="1"/>
          </p:cNvPicPr>
          <p:nvPr/>
        </p:nvPicPr>
        <p:blipFill>
          <a:blip r:embed="rId7"/>
          <a:stretch>
            <a:fillRect/>
          </a:stretch>
        </p:blipFill>
        <p:spPr>
          <a:xfrm>
            <a:off x="5938607" y="1969835"/>
            <a:ext cx="1065448" cy="1065448"/>
          </a:xfrm>
          <a:prstGeom prst="rect">
            <a:avLst/>
          </a:prstGeom>
          <a:effectLst>
            <a:outerShdw blurRad="341466" dist="50800" dir="3420000" sx="101000" sy="101000" algn="ctr" rotWithShape="0">
              <a:srgbClr val="000000">
                <a:alpha val="18758"/>
              </a:srgbClr>
            </a:outerShdw>
          </a:effectLst>
        </p:spPr>
      </p:pic>
      <p:sp>
        <p:nvSpPr>
          <p:cNvPr id="33" name="TextBox 5">
            <a:extLst>
              <a:ext uri="{FF2B5EF4-FFF2-40B4-BE49-F238E27FC236}">
                <a16:creationId xmlns:a16="http://schemas.microsoft.com/office/drawing/2014/main" id="{3C8D5648-4620-D140-B631-5F8BEED32527}"/>
              </a:ext>
            </a:extLst>
          </p:cNvPr>
          <p:cNvSpPr txBox="1"/>
          <p:nvPr/>
        </p:nvSpPr>
        <p:spPr>
          <a:xfrm>
            <a:off x="5971321" y="1279384"/>
            <a:ext cx="1870729" cy="503086"/>
          </a:xfrm>
          <a:prstGeom prst="rect">
            <a:avLst/>
          </a:prstGeom>
        </p:spPr>
        <p:txBody>
          <a:bodyPr wrap="square" lIns="0" tIns="0" rIns="0" bIns="0" rtlCol="0" anchor="t">
            <a:spAutoFit/>
          </a:bodyPr>
          <a:lstStyle/>
          <a:p>
            <a:pPr>
              <a:lnSpc>
                <a:spcPts val="4293"/>
              </a:lnSpc>
            </a:pPr>
            <a:r>
              <a:rPr lang="en-US" sz="3067" b="1" dirty="0">
                <a:solidFill>
                  <a:srgbClr val="0033E2"/>
                </a:solidFill>
                <a:latin typeface="Arial" panose="020B0604020202020204" pitchFamily="34" charset="0"/>
                <a:cs typeface="Arial" panose="020B0604020202020204" pitchFamily="34" charset="0"/>
              </a:rPr>
              <a:t>Speakers</a:t>
            </a:r>
          </a:p>
        </p:txBody>
      </p:sp>
      <p:pic>
        <p:nvPicPr>
          <p:cNvPr id="34" name="Google Shape;178;g1a11fd028c1_0_230">
            <a:extLst>
              <a:ext uri="{FF2B5EF4-FFF2-40B4-BE49-F238E27FC236}">
                <a16:creationId xmlns:a16="http://schemas.microsoft.com/office/drawing/2014/main" id="{136FC5AA-E8D4-CD45-9A54-5B1485F739FD}"/>
              </a:ext>
            </a:extLst>
          </p:cNvPr>
          <p:cNvPicPr preferRelativeResize="0"/>
          <p:nvPr/>
        </p:nvPicPr>
        <p:blipFill>
          <a:blip r:embed="rId8">
            <a:alphaModFix/>
          </a:blip>
          <a:stretch>
            <a:fillRect/>
          </a:stretch>
        </p:blipFill>
        <p:spPr>
          <a:xfrm rot="1473034">
            <a:off x="9392141" y="-892831"/>
            <a:ext cx="2385001" cy="2442951"/>
          </a:xfrm>
          <a:prstGeom prst="rect">
            <a:avLst/>
          </a:prstGeom>
          <a:noFill/>
          <a:ln>
            <a:noFill/>
          </a:ln>
        </p:spPr>
      </p:pic>
      <p:pic>
        <p:nvPicPr>
          <p:cNvPr id="35" name="Google Shape;178;g1a11fd028c1_0_230">
            <a:extLst>
              <a:ext uri="{FF2B5EF4-FFF2-40B4-BE49-F238E27FC236}">
                <a16:creationId xmlns:a16="http://schemas.microsoft.com/office/drawing/2014/main" id="{3BFF3998-41F9-DB41-988B-207ED5E0DCAB}"/>
              </a:ext>
            </a:extLst>
          </p:cNvPr>
          <p:cNvPicPr preferRelativeResize="0"/>
          <p:nvPr/>
        </p:nvPicPr>
        <p:blipFill>
          <a:blip r:embed="rId8">
            <a:alphaModFix/>
          </a:blip>
          <a:stretch>
            <a:fillRect/>
          </a:stretch>
        </p:blipFill>
        <p:spPr>
          <a:xfrm rot="10378017">
            <a:off x="11812491" y="930665"/>
            <a:ext cx="1355909" cy="1388854"/>
          </a:xfrm>
          <a:prstGeom prst="rect">
            <a:avLst/>
          </a:prstGeom>
          <a:noFill/>
          <a:ln>
            <a:noFill/>
          </a:ln>
        </p:spPr>
      </p:pic>
      <p:pic>
        <p:nvPicPr>
          <p:cNvPr id="4" name="Picture 4"/>
          <p:cNvPicPr>
            <a:picLocks noChangeAspect="1"/>
          </p:cNvPicPr>
          <p:nvPr/>
        </p:nvPicPr>
        <p:blipFill>
          <a:blip r:embed="rId9"/>
          <a:srcRect/>
          <a:stretch>
            <a:fillRect/>
          </a:stretch>
        </p:blipFill>
        <p:spPr>
          <a:xfrm>
            <a:off x="11372661" y="2139815"/>
            <a:ext cx="510150" cy="514978"/>
          </a:xfrm>
          <a:prstGeom prst="rect">
            <a:avLst/>
          </a:prstGeom>
        </p:spPr>
      </p:pic>
      <p:pic>
        <p:nvPicPr>
          <p:cNvPr id="39" name="Graphic 38">
            <a:extLst>
              <a:ext uri="{FF2B5EF4-FFF2-40B4-BE49-F238E27FC236}">
                <a16:creationId xmlns:a16="http://schemas.microsoft.com/office/drawing/2014/main" id="{E83A1682-449F-2445-98EE-2D72F04AD64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663986" y="1098498"/>
            <a:ext cx="858921" cy="908237"/>
          </a:xfrm>
          <a:prstGeom prst="rect">
            <a:avLst/>
          </a:prstGeom>
        </p:spPr>
      </p:pic>
      <p:pic>
        <p:nvPicPr>
          <p:cNvPr id="43" name="Google Shape;201;g1a11fd028c1_0_230">
            <a:extLst>
              <a:ext uri="{FF2B5EF4-FFF2-40B4-BE49-F238E27FC236}">
                <a16:creationId xmlns:a16="http://schemas.microsoft.com/office/drawing/2014/main" id="{EDEAECE8-793E-B149-AC79-76D4A8225CD5}"/>
              </a:ext>
            </a:extLst>
          </p:cNvPr>
          <p:cNvPicPr preferRelativeResize="0"/>
          <p:nvPr/>
        </p:nvPicPr>
        <p:blipFill>
          <a:blip r:embed="rId12">
            <a:alphaModFix/>
          </a:blip>
          <a:stretch>
            <a:fillRect/>
          </a:stretch>
        </p:blipFill>
        <p:spPr>
          <a:xfrm>
            <a:off x="877430" y="507388"/>
            <a:ext cx="1577748" cy="282725"/>
          </a:xfrm>
          <a:prstGeom prst="rect">
            <a:avLst/>
          </a:prstGeom>
          <a:noFill/>
          <a:ln>
            <a:noFill/>
          </a:ln>
        </p:spPr>
      </p:pic>
    </p:spTree>
    <p:extLst>
      <p:ext uri="{BB962C8B-B14F-4D97-AF65-F5344CB8AC3E}">
        <p14:creationId xmlns:p14="http://schemas.microsoft.com/office/powerpoint/2010/main" val="499640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17" name="Google Shape;310;g13498a4a6d2_0_138">
            <a:extLst>
              <a:ext uri="{FF2B5EF4-FFF2-40B4-BE49-F238E27FC236}">
                <a16:creationId xmlns:a16="http://schemas.microsoft.com/office/drawing/2014/main" id="{F3212B4B-E7AD-6C42-94B5-49440119BF90}"/>
              </a:ext>
            </a:extLst>
          </p:cNvPr>
          <p:cNvPicPr preferRelativeResize="0"/>
          <p:nvPr/>
        </p:nvPicPr>
        <p:blipFill>
          <a:blip r:embed="rId3">
            <a:alphaModFix/>
          </a:blip>
          <a:stretch>
            <a:fillRect/>
          </a:stretch>
        </p:blipFill>
        <p:spPr>
          <a:xfrm>
            <a:off x="-10511" y="-10511"/>
            <a:ext cx="12276083" cy="6905303"/>
          </a:xfrm>
          <a:prstGeom prst="rect">
            <a:avLst/>
          </a:prstGeom>
          <a:noFill/>
          <a:ln>
            <a:noFill/>
          </a:ln>
        </p:spPr>
      </p:pic>
      <p:sp>
        <p:nvSpPr>
          <p:cNvPr id="20" name="Rectangle 19">
            <a:extLst>
              <a:ext uri="{FF2B5EF4-FFF2-40B4-BE49-F238E27FC236}">
                <a16:creationId xmlns:a16="http://schemas.microsoft.com/office/drawing/2014/main" id="{18779F99-514D-5A4F-A818-B9DCA3598CDF}"/>
              </a:ext>
            </a:extLst>
          </p:cNvPr>
          <p:cNvSpPr/>
          <p:nvPr/>
        </p:nvSpPr>
        <p:spPr>
          <a:xfrm>
            <a:off x="73574" y="406217"/>
            <a:ext cx="4519448" cy="1145743"/>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20">
            <a:extLst>
              <a:ext uri="{FF2B5EF4-FFF2-40B4-BE49-F238E27FC236}">
                <a16:creationId xmlns:a16="http://schemas.microsoft.com/office/drawing/2014/main" id="{BA1E995E-C752-A640-8383-4A09C89E4291}"/>
              </a:ext>
            </a:extLst>
          </p:cNvPr>
          <p:cNvSpPr/>
          <p:nvPr/>
        </p:nvSpPr>
        <p:spPr>
          <a:xfrm>
            <a:off x="525518" y="891285"/>
            <a:ext cx="5980972" cy="5150282"/>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4" name="Google Shape;222;g18ed6a51cfc_0_266">
            <a:extLst>
              <a:ext uri="{FF2B5EF4-FFF2-40B4-BE49-F238E27FC236}">
                <a16:creationId xmlns:a16="http://schemas.microsoft.com/office/drawing/2014/main" id="{C9C68EDE-EE65-1D40-875B-1D29AF2C6222}"/>
              </a:ext>
            </a:extLst>
          </p:cNvPr>
          <p:cNvPicPr preferRelativeResize="0"/>
          <p:nvPr/>
        </p:nvPicPr>
        <p:blipFill>
          <a:blip r:embed="rId4">
            <a:alphaModFix/>
          </a:blip>
          <a:stretch>
            <a:fillRect/>
          </a:stretch>
        </p:blipFill>
        <p:spPr>
          <a:xfrm rot="5400000">
            <a:off x="-642931" y="4413439"/>
            <a:ext cx="4322888" cy="3565920"/>
          </a:xfrm>
          <a:prstGeom prst="rect">
            <a:avLst/>
          </a:prstGeom>
          <a:noFill/>
          <a:ln>
            <a:noFill/>
          </a:ln>
        </p:spPr>
      </p:pic>
      <p:pic>
        <p:nvPicPr>
          <p:cNvPr id="4" name="Google Shape;201;g1a11fd028c1_0_230">
            <a:extLst>
              <a:ext uri="{FF2B5EF4-FFF2-40B4-BE49-F238E27FC236}">
                <a16:creationId xmlns:a16="http://schemas.microsoft.com/office/drawing/2014/main" id="{345A7CE7-0B4E-C94A-BED5-D01394FE9134}"/>
              </a:ext>
            </a:extLst>
          </p:cNvPr>
          <p:cNvPicPr preferRelativeResize="0"/>
          <p:nvPr/>
        </p:nvPicPr>
        <p:blipFill>
          <a:blip r:embed="rId5">
            <a:alphaModFix/>
          </a:blip>
          <a:stretch>
            <a:fillRect/>
          </a:stretch>
        </p:blipFill>
        <p:spPr>
          <a:xfrm>
            <a:off x="877430" y="507388"/>
            <a:ext cx="1577748" cy="282725"/>
          </a:xfrm>
          <a:prstGeom prst="rect">
            <a:avLst/>
          </a:prstGeom>
          <a:noFill/>
          <a:ln>
            <a:noFill/>
          </a:ln>
        </p:spPr>
      </p:pic>
      <p:sp>
        <p:nvSpPr>
          <p:cNvPr id="7" name="Google Shape;122;g19f4c1e38d0_0_28">
            <a:extLst>
              <a:ext uri="{FF2B5EF4-FFF2-40B4-BE49-F238E27FC236}">
                <a16:creationId xmlns:a16="http://schemas.microsoft.com/office/drawing/2014/main" id="{AF6637FB-E503-AC47-B131-4C2F01A56198}"/>
              </a:ext>
            </a:extLst>
          </p:cNvPr>
          <p:cNvSpPr txBox="1"/>
          <p:nvPr/>
        </p:nvSpPr>
        <p:spPr>
          <a:xfrm>
            <a:off x="1553934" y="2220724"/>
            <a:ext cx="4679910" cy="1531158"/>
          </a:xfrm>
          <a:prstGeom prst="rect">
            <a:avLst/>
          </a:prstGeom>
          <a:noFill/>
          <a:ln>
            <a:noFill/>
          </a:ln>
        </p:spPr>
        <p:txBody>
          <a:bodyPr spcFirstLastPara="1" wrap="square" lIns="91425" tIns="91425" rIns="91425" bIns="91425" anchor="t" anchorCtr="0">
            <a:spAutoFit/>
          </a:bodyPr>
          <a:lstStyle/>
          <a:p>
            <a:pPr>
              <a:lnSpc>
                <a:spcPts val="1520"/>
              </a:lnSpc>
            </a:pPr>
            <a:r>
              <a:rPr lang="en-US" sz="1100" dirty="0">
                <a:latin typeface="Arial" panose="020B0604020202020204" pitchFamily="34" charset="0"/>
                <a:ea typeface="Ubuntu"/>
                <a:cs typeface="Arial" panose="020B0604020202020204" pitchFamily="34" charset="0"/>
              </a:rPr>
              <a:t>While at first hesitant at introducing a bot, </a:t>
            </a:r>
            <a:r>
              <a:rPr lang="en-US" sz="1100" dirty="0" err="1">
                <a:latin typeface="Arial" panose="020B0604020202020204" pitchFamily="34" charset="0"/>
                <a:ea typeface="Ubuntu"/>
                <a:cs typeface="Arial" panose="020B0604020202020204" pitchFamily="34" charset="0"/>
              </a:rPr>
              <a:t>BernieBot</a:t>
            </a:r>
            <a:r>
              <a:rPr lang="en-US" sz="1100" dirty="0">
                <a:latin typeface="Arial" panose="020B0604020202020204" pitchFamily="34" charset="0"/>
                <a:ea typeface="Ubuntu"/>
                <a:cs typeface="Arial" panose="020B0604020202020204" pitchFamily="34" charset="0"/>
              </a:rPr>
              <a:t> now handles over 70% of chats and is continually improving as it learns from conversations. </a:t>
            </a:r>
          </a:p>
          <a:p>
            <a:pPr>
              <a:lnSpc>
                <a:spcPts val="1520"/>
              </a:lnSpc>
            </a:pPr>
            <a:endParaRPr lang="en-US" sz="1100" dirty="0">
              <a:latin typeface="Arial" panose="020B0604020202020204" pitchFamily="34" charset="0"/>
              <a:ea typeface="Ubuntu"/>
              <a:cs typeface="Arial" panose="020B0604020202020204" pitchFamily="34" charset="0"/>
            </a:endParaRPr>
          </a:p>
          <a:p>
            <a:pPr>
              <a:lnSpc>
                <a:spcPts val="1520"/>
              </a:lnSpc>
            </a:pPr>
            <a:r>
              <a:rPr lang="en-US" sz="1100" b="1" dirty="0">
                <a:latin typeface="Arial" panose="020B0604020202020204" pitchFamily="34" charset="0"/>
                <a:ea typeface="Ubuntu"/>
                <a:cs typeface="Arial" panose="020B0604020202020204" pitchFamily="34" charset="0"/>
              </a:rPr>
              <a:t>“The help and guidance from Comm100 during the development of our chatbot has been fantastic!” </a:t>
            </a:r>
            <a:br>
              <a:rPr lang="en-US" sz="1100" b="1" dirty="0">
                <a:latin typeface="Arial" panose="020B0604020202020204" pitchFamily="34" charset="0"/>
                <a:ea typeface="Ubuntu"/>
                <a:cs typeface="Arial" panose="020B0604020202020204" pitchFamily="34" charset="0"/>
              </a:rPr>
            </a:br>
            <a:r>
              <a:rPr lang="en-US" sz="1100" dirty="0">
                <a:latin typeface="Arial" panose="020B0604020202020204" pitchFamily="34" charset="0"/>
                <a:ea typeface="Ubuntu"/>
                <a:cs typeface="Arial" panose="020B0604020202020204" pitchFamily="34" charset="0"/>
              </a:rPr>
              <a:t>– Alison Caruso, Manager of Student Recruitment at Cambrian College</a:t>
            </a:r>
          </a:p>
        </p:txBody>
      </p:sp>
      <p:sp>
        <p:nvSpPr>
          <p:cNvPr id="12" name="TextBox 11">
            <a:extLst>
              <a:ext uri="{FF2B5EF4-FFF2-40B4-BE49-F238E27FC236}">
                <a16:creationId xmlns:a16="http://schemas.microsoft.com/office/drawing/2014/main" id="{740E86A8-4155-074D-BE43-D4E053AA12F1}"/>
              </a:ext>
            </a:extLst>
          </p:cNvPr>
          <p:cNvSpPr txBox="1"/>
          <p:nvPr/>
        </p:nvSpPr>
        <p:spPr>
          <a:xfrm>
            <a:off x="1553934" y="1852362"/>
            <a:ext cx="3006021" cy="369332"/>
          </a:xfrm>
          <a:prstGeom prst="rect">
            <a:avLst/>
          </a:prstGeom>
          <a:noFill/>
        </p:spPr>
        <p:txBody>
          <a:bodyPr wrap="square">
            <a:spAutoFit/>
          </a:bodyPr>
          <a:lstStyle/>
          <a:p>
            <a:r>
              <a:rPr lang="en-US" b="1" dirty="0">
                <a:solidFill>
                  <a:srgbClr val="0033E2"/>
                </a:solidFill>
                <a:latin typeface="Arial" panose="020B0604020202020204" pitchFamily="34" charset="0"/>
                <a:ea typeface="Ubuntu"/>
                <a:cs typeface="Arial" panose="020B0604020202020204" pitchFamily="34" charset="0"/>
              </a:rPr>
              <a:t>Comm100 Bot Solutions</a:t>
            </a:r>
            <a:endParaRPr lang="en-US" sz="1800" dirty="0">
              <a:solidFill>
                <a:srgbClr val="0033E2"/>
              </a:solidFill>
              <a:latin typeface="Arial" panose="020B0604020202020204" pitchFamily="34" charset="0"/>
              <a:ea typeface="Ubuntu"/>
              <a:cs typeface="Arial" panose="020B0604020202020204" pitchFamily="34" charset="0"/>
            </a:endParaRPr>
          </a:p>
        </p:txBody>
      </p:sp>
      <p:pic>
        <p:nvPicPr>
          <p:cNvPr id="22" name="Graphic 21">
            <a:extLst>
              <a:ext uri="{FF2B5EF4-FFF2-40B4-BE49-F238E27FC236}">
                <a16:creationId xmlns:a16="http://schemas.microsoft.com/office/drawing/2014/main" id="{D9701E3D-744B-2D4E-BC46-85055E7795B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18610" y="1423915"/>
            <a:ext cx="2508314" cy="130641"/>
          </a:xfrm>
          <a:prstGeom prst="rect">
            <a:avLst/>
          </a:prstGeom>
        </p:spPr>
      </p:pic>
      <p:sp>
        <p:nvSpPr>
          <p:cNvPr id="3" name="Google Shape;130;g19f4c1e38d0_0_28">
            <a:extLst>
              <a:ext uri="{FF2B5EF4-FFF2-40B4-BE49-F238E27FC236}">
                <a16:creationId xmlns:a16="http://schemas.microsoft.com/office/drawing/2014/main" id="{28B2FE77-9082-8949-9CE1-D5BDC85A7A3B}"/>
              </a:ext>
            </a:extLst>
          </p:cNvPr>
          <p:cNvSpPr txBox="1"/>
          <p:nvPr/>
        </p:nvSpPr>
        <p:spPr>
          <a:xfrm>
            <a:off x="787392" y="918766"/>
            <a:ext cx="8763008" cy="646300"/>
          </a:xfrm>
          <a:prstGeom prst="rect">
            <a:avLst/>
          </a:prstGeom>
          <a:noFill/>
          <a:ln>
            <a:noFill/>
          </a:ln>
        </p:spPr>
        <p:txBody>
          <a:bodyPr spcFirstLastPara="1" wrap="square" lIns="91425" tIns="91425" rIns="91425" bIns="91425" anchor="t" anchorCtr="0">
            <a:spAutoFit/>
          </a:bodyPr>
          <a:lstStyle/>
          <a:p>
            <a:r>
              <a:rPr lang="en-US" sz="3000" b="1" dirty="0">
                <a:solidFill>
                  <a:schemeClr val="dk1"/>
                </a:solidFill>
                <a:latin typeface="Arial"/>
                <a:ea typeface="Ubuntu"/>
                <a:cs typeface="Arial"/>
              </a:rPr>
              <a:t>Cambrian College Key Results</a:t>
            </a:r>
            <a:endParaRPr lang="en-US" sz="3000" b="1" dirty="0">
              <a:solidFill>
                <a:srgbClr val="0033E2"/>
              </a:solidFill>
              <a:latin typeface="Arial"/>
              <a:ea typeface="Ubuntu"/>
              <a:cs typeface="Arial"/>
            </a:endParaRPr>
          </a:p>
        </p:txBody>
      </p:sp>
      <p:sp>
        <p:nvSpPr>
          <p:cNvPr id="18" name="TextBox 17">
            <a:extLst>
              <a:ext uri="{FF2B5EF4-FFF2-40B4-BE49-F238E27FC236}">
                <a16:creationId xmlns:a16="http://schemas.microsoft.com/office/drawing/2014/main" id="{8FD64C89-FF93-D847-9222-B077E87A9B44}"/>
              </a:ext>
            </a:extLst>
          </p:cNvPr>
          <p:cNvSpPr txBox="1"/>
          <p:nvPr/>
        </p:nvSpPr>
        <p:spPr>
          <a:xfrm>
            <a:off x="1553934" y="3999291"/>
            <a:ext cx="3006021" cy="369332"/>
          </a:xfrm>
          <a:prstGeom prst="rect">
            <a:avLst/>
          </a:prstGeom>
          <a:noFill/>
        </p:spPr>
        <p:txBody>
          <a:bodyPr wrap="square">
            <a:spAutoFit/>
          </a:bodyPr>
          <a:lstStyle/>
          <a:p>
            <a:r>
              <a:rPr lang="en-US" b="1" dirty="0">
                <a:solidFill>
                  <a:srgbClr val="0033E2"/>
                </a:solidFill>
                <a:latin typeface="Arial" panose="020B0604020202020204" pitchFamily="34" charset="0"/>
                <a:ea typeface="Ubuntu"/>
                <a:cs typeface="Arial" panose="020B0604020202020204" pitchFamily="34" charset="0"/>
              </a:rPr>
              <a:t>Comm100 Live Chat</a:t>
            </a:r>
            <a:endParaRPr lang="en-US" sz="1800" dirty="0">
              <a:solidFill>
                <a:srgbClr val="0033E2"/>
              </a:solidFill>
              <a:latin typeface="Arial" panose="020B0604020202020204" pitchFamily="34" charset="0"/>
              <a:ea typeface="Ubuntu"/>
              <a:cs typeface="Arial" panose="020B0604020202020204" pitchFamily="34" charset="0"/>
            </a:endParaRPr>
          </a:p>
        </p:txBody>
      </p:sp>
      <p:sp>
        <p:nvSpPr>
          <p:cNvPr id="19" name="Google Shape;122;g19f4c1e38d0_0_28">
            <a:extLst>
              <a:ext uri="{FF2B5EF4-FFF2-40B4-BE49-F238E27FC236}">
                <a16:creationId xmlns:a16="http://schemas.microsoft.com/office/drawing/2014/main" id="{BA1A27AB-69C3-D44B-A38D-2A23A0C434C7}"/>
              </a:ext>
            </a:extLst>
          </p:cNvPr>
          <p:cNvSpPr txBox="1"/>
          <p:nvPr/>
        </p:nvSpPr>
        <p:spPr>
          <a:xfrm>
            <a:off x="1553819" y="4288486"/>
            <a:ext cx="4679910" cy="569356"/>
          </a:xfrm>
          <a:prstGeom prst="rect">
            <a:avLst/>
          </a:prstGeom>
          <a:noFill/>
          <a:ln>
            <a:noFill/>
          </a:ln>
        </p:spPr>
        <p:txBody>
          <a:bodyPr spcFirstLastPara="1" wrap="square" lIns="91425" tIns="91425" rIns="91425" bIns="91425" anchor="t" anchorCtr="0">
            <a:spAutoFit/>
          </a:bodyPr>
          <a:lstStyle/>
          <a:p>
            <a:pPr>
              <a:lnSpc>
                <a:spcPts val="1520"/>
              </a:lnSpc>
            </a:pPr>
            <a:r>
              <a:rPr lang="en-US" sz="1100" dirty="0">
                <a:latin typeface="Arial" panose="020B0604020202020204" pitchFamily="34" charset="0"/>
                <a:ea typeface="Ubuntu"/>
                <a:cs typeface="Arial" panose="020B0604020202020204" pitchFamily="34" charset="0"/>
              </a:rPr>
              <a:t>Overall, Cambrian College is enjoying a 4.5 out of 5 live chat customer satisfaction score. The average across industries in 2021 was 4.2/5.</a:t>
            </a:r>
          </a:p>
        </p:txBody>
      </p:sp>
      <p:pic>
        <p:nvPicPr>
          <p:cNvPr id="5" name="Graphic 4">
            <a:extLst>
              <a:ext uri="{FF2B5EF4-FFF2-40B4-BE49-F238E27FC236}">
                <a16:creationId xmlns:a16="http://schemas.microsoft.com/office/drawing/2014/main" id="{55E0D845-9AFE-4D49-8401-187E28163F6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7392" y="1854262"/>
            <a:ext cx="489259" cy="555976"/>
          </a:xfrm>
          <a:prstGeom prst="rect">
            <a:avLst/>
          </a:prstGeom>
        </p:spPr>
      </p:pic>
      <p:pic>
        <p:nvPicPr>
          <p:cNvPr id="8" name="Graphic 7">
            <a:extLst>
              <a:ext uri="{FF2B5EF4-FFF2-40B4-BE49-F238E27FC236}">
                <a16:creationId xmlns:a16="http://schemas.microsoft.com/office/drawing/2014/main" id="{3EECA834-1A93-294F-AB40-F717EE90C4E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7430" y="4034955"/>
            <a:ext cx="569356" cy="569356"/>
          </a:xfrm>
          <a:prstGeom prst="rect">
            <a:avLst/>
          </a:prstGeom>
        </p:spPr>
      </p:pic>
      <p:sp>
        <p:nvSpPr>
          <p:cNvPr id="26" name="Rectangle 25">
            <a:extLst>
              <a:ext uri="{FF2B5EF4-FFF2-40B4-BE49-F238E27FC236}">
                <a16:creationId xmlns:a16="http://schemas.microsoft.com/office/drawing/2014/main" id="{77584954-9D04-7C40-8298-FB1DA2AA30BF}"/>
              </a:ext>
            </a:extLst>
          </p:cNvPr>
          <p:cNvSpPr/>
          <p:nvPr/>
        </p:nvSpPr>
        <p:spPr>
          <a:xfrm>
            <a:off x="9222827" y="-570561"/>
            <a:ext cx="4519448" cy="1145743"/>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Rectangle 26">
            <a:extLst>
              <a:ext uri="{FF2B5EF4-FFF2-40B4-BE49-F238E27FC236}">
                <a16:creationId xmlns:a16="http://schemas.microsoft.com/office/drawing/2014/main" id="{352ACF02-3677-4A47-A9B1-2D91109B6D5F}"/>
              </a:ext>
            </a:extLst>
          </p:cNvPr>
          <p:cNvSpPr/>
          <p:nvPr/>
        </p:nvSpPr>
        <p:spPr>
          <a:xfrm>
            <a:off x="10389475" y="-202698"/>
            <a:ext cx="4519448" cy="1145743"/>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8" name="Rectangle 27">
            <a:extLst>
              <a:ext uri="{FF2B5EF4-FFF2-40B4-BE49-F238E27FC236}">
                <a16:creationId xmlns:a16="http://schemas.microsoft.com/office/drawing/2014/main" id="{52ADB170-0164-4140-B480-6B23B4702502}"/>
              </a:ext>
            </a:extLst>
          </p:cNvPr>
          <p:cNvSpPr/>
          <p:nvPr/>
        </p:nvSpPr>
        <p:spPr>
          <a:xfrm>
            <a:off x="10389475" y="985316"/>
            <a:ext cx="1534510" cy="160427"/>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440216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oogle Shape;213;g18ed6a51cfc_0_266">
            <a:extLst>
              <a:ext uri="{FF2B5EF4-FFF2-40B4-BE49-F238E27FC236}">
                <a16:creationId xmlns:a16="http://schemas.microsoft.com/office/drawing/2014/main" id="{6FB7CC9B-1672-B34A-9FA5-1FF3FD6FB2E0}"/>
              </a:ext>
            </a:extLst>
          </p:cNvPr>
          <p:cNvPicPr preferRelativeResize="0"/>
          <p:nvPr/>
        </p:nvPicPr>
        <p:blipFill>
          <a:blip r:embed="rId3">
            <a:alphaModFix/>
          </a:blip>
          <a:stretch>
            <a:fillRect/>
          </a:stretch>
        </p:blipFill>
        <p:spPr>
          <a:xfrm>
            <a:off x="9168632" y="-129621"/>
            <a:ext cx="3874550" cy="5073824"/>
          </a:xfrm>
          <a:prstGeom prst="rect">
            <a:avLst/>
          </a:prstGeom>
          <a:noFill/>
          <a:ln>
            <a:noFill/>
          </a:ln>
        </p:spPr>
      </p:pic>
      <p:sp>
        <p:nvSpPr>
          <p:cNvPr id="2" name="Google Shape;202;g1a11fd028c1_0_230">
            <a:extLst>
              <a:ext uri="{FF2B5EF4-FFF2-40B4-BE49-F238E27FC236}">
                <a16:creationId xmlns:a16="http://schemas.microsoft.com/office/drawing/2014/main" id="{38215608-8D48-534A-8127-E1ACD14C9AFC}"/>
              </a:ext>
            </a:extLst>
          </p:cNvPr>
          <p:cNvSpPr txBox="1"/>
          <p:nvPr/>
        </p:nvSpPr>
        <p:spPr>
          <a:xfrm>
            <a:off x="797323" y="1056938"/>
            <a:ext cx="7316663" cy="6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b="1" dirty="0">
                <a:solidFill>
                  <a:schemeClr val="dk1"/>
                </a:solidFill>
                <a:latin typeface="Arial" panose="020B0604020202020204" pitchFamily="34" charset="0"/>
                <a:ea typeface="Ubuntu"/>
                <a:cs typeface="Arial" panose="020B0604020202020204" pitchFamily="34" charset="0"/>
                <a:sym typeface="Ubuntu"/>
              </a:rPr>
              <a:t>Bots &amp; Automation</a:t>
            </a:r>
            <a:endParaRPr sz="3000" b="1" dirty="0">
              <a:solidFill>
                <a:schemeClr val="dk1"/>
              </a:solidFill>
              <a:latin typeface="Arial" panose="020B0604020202020204" pitchFamily="34" charset="0"/>
              <a:ea typeface="Ubuntu"/>
              <a:cs typeface="Arial" panose="020B0604020202020204" pitchFamily="34" charset="0"/>
              <a:sym typeface="Ubuntu"/>
            </a:endParaRPr>
          </a:p>
        </p:txBody>
      </p:sp>
      <p:pic>
        <p:nvPicPr>
          <p:cNvPr id="3" name="Google Shape;201;g1a11fd028c1_0_230">
            <a:extLst>
              <a:ext uri="{FF2B5EF4-FFF2-40B4-BE49-F238E27FC236}">
                <a16:creationId xmlns:a16="http://schemas.microsoft.com/office/drawing/2014/main" id="{272AE3CD-08E9-F74A-8540-587A83D88E1A}"/>
              </a:ext>
            </a:extLst>
          </p:cNvPr>
          <p:cNvPicPr preferRelativeResize="0"/>
          <p:nvPr/>
        </p:nvPicPr>
        <p:blipFill>
          <a:blip r:embed="rId4">
            <a:alphaModFix/>
          </a:blip>
          <a:stretch>
            <a:fillRect/>
          </a:stretch>
        </p:blipFill>
        <p:spPr>
          <a:xfrm>
            <a:off x="877430" y="507388"/>
            <a:ext cx="1577748" cy="282725"/>
          </a:xfrm>
          <a:prstGeom prst="rect">
            <a:avLst/>
          </a:prstGeom>
          <a:noFill/>
          <a:ln>
            <a:noFill/>
          </a:ln>
        </p:spPr>
      </p:pic>
      <p:sp>
        <p:nvSpPr>
          <p:cNvPr id="4" name="Content Placeholder 2">
            <a:extLst>
              <a:ext uri="{FF2B5EF4-FFF2-40B4-BE49-F238E27FC236}">
                <a16:creationId xmlns:a16="http://schemas.microsoft.com/office/drawing/2014/main" id="{B4B58383-2B55-1545-BBE7-1980787E4D4B}"/>
              </a:ext>
            </a:extLst>
          </p:cNvPr>
          <p:cNvSpPr txBox="1">
            <a:spLocks/>
          </p:cNvSpPr>
          <p:nvPr/>
        </p:nvSpPr>
        <p:spPr>
          <a:xfrm>
            <a:off x="820306" y="1999274"/>
            <a:ext cx="5412328"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524"/>
              </a:lnSpc>
              <a:spcBef>
                <a:spcPct val="0"/>
              </a:spcBef>
              <a:buNone/>
            </a:pPr>
            <a:r>
              <a:rPr lang="en-CA" sz="1500" b="1" dirty="0">
                <a:latin typeface="Arial" panose="020B0604020202020204" pitchFamily="34" charset="0"/>
                <a:cs typeface="Arial" panose="020B0604020202020204" pitchFamily="34" charset="0"/>
              </a:rPr>
              <a:t>Flow Builder</a:t>
            </a:r>
          </a:p>
          <a:p>
            <a:pPr>
              <a:lnSpc>
                <a:spcPts val="2524"/>
              </a:lnSpc>
              <a:spcBef>
                <a:spcPct val="0"/>
              </a:spcBef>
            </a:pPr>
            <a:r>
              <a:rPr lang="en-CA" sz="1500" dirty="0">
                <a:latin typeface="Arial" panose="020B0604020202020204" pitchFamily="34" charset="0"/>
                <a:cs typeface="Arial" panose="020B0604020202020204" pitchFamily="34" charset="0"/>
              </a:rPr>
              <a:t>Intuitive and code-free bot building interface</a:t>
            </a:r>
          </a:p>
          <a:p>
            <a:pPr marL="0" indent="0">
              <a:lnSpc>
                <a:spcPts val="2524"/>
              </a:lnSpc>
              <a:spcBef>
                <a:spcPct val="0"/>
              </a:spcBef>
              <a:buNone/>
            </a:pPr>
            <a:r>
              <a:rPr lang="en-CA" sz="1500" b="1" dirty="0">
                <a:latin typeface="Arial" panose="020B0604020202020204" pitchFamily="34" charset="0"/>
                <a:cs typeface="Arial" panose="020B0604020202020204" pitchFamily="34" charset="0"/>
              </a:rPr>
              <a:t>Machine Learning</a:t>
            </a:r>
          </a:p>
          <a:p>
            <a:pPr>
              <a:lnSpc>
                <a:spcPts val="2524"/>
              </a:lnSpc>
              <a:spcBef>
                <a:spcPct val="0"/>
              </a:spcBef>
            </a:pPr>
            <a:r>
              <a:rPr lang="en-CA" sz="1500" dirty="0">
                <a:latin typeface="Arial" panose="020B0604020202020204" pitchFamily="34" charset="0"/>
                <a:cs typeface="Arial" panose="020B0604020202020204" pitchFamily="34" charset="0"/>
              </a:rPr>
              <a:t>Trains with real visitor questions, becoming smarter over time</a:t>
            </a:r>
          </a:p>
          <a:p>
            <a:pPr marL="0" indent="0">
              <a:lnSpc>
                <a:spcPts val="2524"/>
              </a:lnSpc>
              <a:spcBef>
                <a:spcPct val="0"/>
              </a:spcBef>
              <a:buNone/>
            </a:pPr>
            <a:r>
              <a:rPr lang="en-CA" sz="1500" b="1" dirty="0">
                <a:latin typeface="Arial" panose="020B0604020202020204" pitchFamily="34" charset="0"/>
                <a:cs typeface="Arial" panose="020B0604020202020204" pitchFamily="34" charset="0"/>
              </a:rPr>
              <a:t>Bot-Agent Cooperation </a:t>
            </a:r>
          </a:p>
          <a:p>
            <a:pPr>
              <a:lnSpc>
                <a:spcPts val="2524"/>
              </a:lnSpc>
              <a:spcBef>
                <a:spcPct val="0"/>
              </a:spcBef>
            </a:pPr>
            <a:r>
              <a:rPr lang="en-CA" sz="1500" dirty="0">
                <a:latin typeface="Arial" panose="020B0604020202020204" pitchFamily="34" charset="0"/>
                <a:cs typeface="Arial" panose="020B0604020202020204" pitchFamily="34" charset="0"/>
              </a:rPr>
              <a:t>Complete control on transferring to a Live Agent</a:t>
            </a:r>
          </a:p>
          <a:p>
            <a:pPr marL="0" indent="0">
              <a:lnSpc>
                <a:spcPts val="2524"/>
              </a:lnSpc>
              <a:spcBef>
                <a:spcPct val="0"/>
              </a:spcBef>
              <a:buNone/>
            </a:pPr>
            <a:r>
              <a:rPr lang="en-CA" sz="1500" b="1" dirty="0">
                <a:latin typeface="Arial" panose="020B0604020202020204" pitchFamily="34" charset="0"/>
                <a:cs typeface="Arial" panose="020B0604020202020204" pitchFamily="34" charset="0"/>
              </a:rPr>
              <a:t>Comprehensive Reporting</a:t>
            </a:r>
          </a:p>
          <a:p>
            <a:pPr>
              <a:lnSpc>
                <a:spcPts val="2524"/>
              </a:lnSpc>
              <a:spcBef>
                <a:spcPct val="0"/>
              </a:spcBef>
            </a:pPr>
            <a:r>
              <a:rPr lang="en-CA" sz="1500" dirty="0">
                <a:latin typeface="Arial" panose="020B0604020202020204" pitchFamily="34" charset="0"/>
                <a:cs typeface="Arial" panose="020B0604020202020204" pitchFamily="34" charset="0"/>
              </a:rPr>
              <a:t>Robust reporting suite to monitor and measure chatbot performance</a:t>
            </a:r>
          </a:p>
          <a:p>
            <a:pPr marL="0" indent="0">
              <a:lnSpc>
                <a:spcPts val="2524"/>
              </a:lnSpc>
              <a:spcBef>
                <a:spcPct val="0"/>
              </a:spcBef>
              <a:buNone/>
            </a:pPr>
            <a:r>
              <a:rPr lang="en-CA" sz="1500" b="1" dirty="0">
                <a:latin typeface="Arial" panose="020B0604020202020204" pitchFamily="34" charset="0"/>
                <a:cs typeface="Arial" panose="020B0604020202020204" pitchFamily="34" charset="0"/>
              </a:rPr>
              <a:t>World-class capabilities, easy setup and maintenance</a:t>
            </a:r>
            <a:endParaRPr lang="en-CA" sz="1500" dirty="0">
              <a:latin typeface="Arial" panose="020B0604020202020204" pitchFamily="34" charset="0"/>
              <a:cs typeface="Arial" panose="020B0604020202020204" pitchFamily="34" charset="0"/>
            </a:endParaRPr>
          </a:p>
          <a:p>
            <a:pPr>
              <a:lnSpc>
                <a:spcPts val="2524"/>
              </a:lnSpc>
              <a:spcBef>
                <a:spcPct val="0"/>
              </a:spcBef>
            </a:pPr>
            <a:r>
              <a:rPr lang="en-CA" sz="1500" dirty="0">
                <a:latin typeface="Arial" panose="020B0604020202020204" pitchFamily="34" charset="0"/>
                <a:cs typeface="Arial" panose="020B0604020202020204" pitchFamily="34" charset="0"/>
              </a:rPr>
              <a:t>Get your chatbot active within 30 minutes!</a:t>
            </a:r>
          </a:p>
          <a:p>
            <a:pPr>
              <a:lnSpc>
                <a:spcPts val="2524"/>
              </a:lnSpc>
              <a:spcBef>
                <a:spcPct val="0"/>
              </a:spcBef>
            </a:pPr>
            <a:endParaRPr lang="en-CA" sz="1500" dirty="0">
              <a:latin typeface="Arial" panose="020B0604020202020204" pitchFamily="34" charset="0"/>
              <a:cs typeface="Arial" panose="020B0604020202020204" pitchFamily="34" charset="0"/>
            </a:endParaRPr>
          </a:p>
          <a:p>
            <a:pPr>
              <a:lnSpc>
                <a:spcPts val="2524"/>
              </a:lnSpc>
              <a:spcBef>
                <a:spcPct val="0"/>
              </a:spcBef>
            </a:pPr>
            <a:endParaRPr lang="en-CA" sz="1500" dirty="0">
              <a:latin typeface="Arial" panose="020B0604020202020204" pitchFamily="34" charset="0"/>
              <a:cs typeface="Arial" panose="020B0604020202020204" pitchFamily="34" charset="0"/>
            </a:endParaRPr>
          </a:p>
          <a:p>
            <a:pPr>
              <a:lnSpc>
                <a:spcPts val="2524"/>
              </a:lnSpc>
              <a:spcBef>
                <a:spcPct val="0"/>
              </a:spcBef>
            </a:pPr>
            <a:endParaRPr lang="en-CA" sz="1500" dirty="0">
              <a:latin typeface="Arial" panose="020B0604020202020204" pitchFamily="34" charset="0"/>
              <a:cs typeface="Arial" panose="020B0604020202020204" pitchFamily="34" charset="0"/>
            </a:endParaRPr>
          </a:p>
          <a:p>
            <a:pPr>
              <a:lnSpc>
                <a:spcPts val="2524"/>
              </a:lnSpc>
              <a:spcBef>
                <a:spcPct val="0"/>
              </a:spcBef>
            </a:pPr>
            <a:endParaRPr lang="en-CA" sz="1500" dirty="0">
              <a:latin typeface="Arial" panose="020B0604020202020204" pitchFamily="34" charset="0"/>
              <a:cs typeface="Arial" panose="020B0604020202020204" pitchFamily="34" charset="0"/>
            </a:endParaRPr>
          </a:p>
          <a:p>
            <a:pPr>
              <a:lnSpc>
                <a:spcPts val="2524"/>
              </a:lnSpc>
            </a:pPr>
            <a:endParaRPr lang="en-CA" sz="1500" dirty="0">
              <a:latin typeface="Arial" panose="020B0604020202020204" pitchFamily="34" charset="0"/>
              <a:cs typeface="Arial" panose="020B0604020202020204" pitchFamily="34" charset="0"/>
            </a:endParaRPr>
          </a:p>
        </p:txBody>
      </p:sp>
      <p:pic>
        <p:nvPicPr>
          <p:cNvPr id="9" name="Google Shape;178;g1a11fd028c1_0_230">
            <a:extLst>
              <a:ext uri="{FF2B5EF4-FFF2-40B4-BE49-F238E27FC236}">
                <a16:creationId xmlns:a16="http://schemas.microsoft.com/office/drawing/2014/main" id="{33EE8940-9F67-0644-A0FE-152F9DD003E0}"/>
              </a:ext>
            </a:extLst>
          </p:cNvPr>
          <p:cNvPicPr preferRelativeResize="0"/>
          <p:nvPr/>
        </p:nvPicPr>
        <p:blipFill>
          <a:blip r:embed="rId5">
            <a:alphaModFix/>
          </a:blip>
          <a:stretch>
            <a:fillRect/>
          </a:stretch>
        </p:blipFill>
        <p:spPr>
          <a:xfrm rot="1473034">
            <a:off x="10599382" y="-1051192"/>
            <a:ext cx="2385001" cy="2442951"/>
          </a:xfrm>
          <a:prstGeom prst="rect">
            <a:avLst/>
          </a:prstGeom>
          <a:noFill/>
          <a:ln>
            <a:noFill/>
          </a:ln>
        </p:spPr>
      </p:pic>
      <p:sp>
        <p:nvSpPr>
          <p:cNvPr id="17" name="Content Placeholder 2">
            <a:extLst>
              <a:ext uri="{FF2B5EF4-FFF2-40B4-BE49-F238E27FC236}">
                <a16:creationId xmlns:a16="http://schemas.microsoft.com/office/drawing/2014/main" id="{A36A3D3A-86FF-4140-9449-22C1EC6BEA85}"/>
              </a:ext>
            </a:extLst>
          </p:cNvPr>
          <p:cNvSpPr txBox="1">
            <a:spLocks/>
          </p:cNvSpPr>
          <p:nvPr/>
        </p:nvSpPr>
        <p:spPr>
          <a:xfrm>
            <a:off x="820306" y="1619575"/>
            <a:ext cx="4962346" cy="295627"/>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500"/>
              </a:spcBef>
              <a:buNone/>
            </a:pPr>
            <a:r>
              <a:rPr lang="en-US" sz="1500" b="1" kern="1200" dirty="0">
                <a:solidFill>
                  <a:srgbClr val="0033E2"/>
                </a:solidFill>
                <a:latin typeface="Arial"/>
                <a:cs typeface="Arial"/>
              </a:rPr>
              <a:t>What are the technical details of the AI Chatbot?</a:t>
            </a:r>
            <a:endParaRPr lang="en-US" sz="1500" b="1" dirty="0">
              <a:solidFill>
                <a:srgbClr val="0033E2"/>
              </a:solidFill>
              <a:latin typeface="Arial" panose="020B0604020202020204" pitchFamily="34" charset="0"/>
              <a:cs typeface="Arial" panose="020B0604020202020204" pitchFamily="34" charset="0"/>
            </a:endParaRPr>
          </a:p>
        </p:txBody>
      </p:sp>
      <p:pic>
        <p:nvPicPr>
          <p:cNvPr id="20" name="Google Shape;178;g1a11fd028c1_0_230">
            <a:extLst>
              <a:ext uri="{FF2B5EF4-FFF2-40B4-BE49-F238E27FC236}">
                <a16:creationId xmlns:a16="http://schemas.microsoft.com/office/drawing/2014/main" id="{3BD9F803-1147-4C42-B4D0-ED8BDED501E4}"/>
              </a:ext>
            </a:extLst>
          </p:cNvPr>
          <p:cNvPicPr preferRelativeResize="0"/>
          <p:nvPr/>
        </p:nvPicPr>
        <p:blipFill>
          <a:blip r:embed="rId5">
            <a:alphaModFix/>
          </a:blip>
          <a:stretch>
            <a:fillRect/>
          </a:stretch>
        </p:blipFill>
        <p:spPr>
          <a:xfrm rot="1473034">
            <a:off x="5176089" y="6129935"/>
            <a:ext cx="2385001" cy="2442951"/>
          </a:xfrm>
          <a:prstGeom prst="rect">
            <a:avLst/>
          </a:prstGeom>
          <a:noFill/>
          <a:ln>
            <a:noFill/>
          </a:ln>
        </p:spPr>
      </p:pic>
      <p:pic>
        <p:nvPicPr>
          <p:cNvPr id="11" name="Picture 5">
            <a:extLst>
              <a:ext uri="{FF2B5EF4-FFF2-40B4-BE49-F238E27FC236}">
                <a16:creationId xmlns:a16="http://schemas.microsoft.com/office/drawing/2014/main" id="{849577F2-10CC-DF4B-81CD-41DDB45B66B9}"/>
              </a:ext>
            </a:extLst>
          </p:cNvPr>
          <p:cNvPicPr>
            <a:picLocks noChangeAspect="1"/>
          </p:cNvPicPr>
          <p:nvPr/>
        </p:nvPicPr>
        <p:blipFill>
          <a:blip r:embed="rId6"/>
          <a:srcRect/>
          <a:stretch>
            <a:fillRect/>
          </a:stretch>
        </p:blipFill>
        <p:spPr>
          <a:xfrm>
            <a:off x="6768314" y="2039209"/>
            <a:ext cx="4800635" cy="3516849"/>
          </a:xfrm>
          <a:prstGeom prst="rect">
            <a:avLst/>
          </a:prstGeom>
        </p:spPr>
      </p:pic>
      <p:pic>
        <p:nvPicPr>
          <p:cNvPr id="12" name="Picture 9">
            <a:extLst>
              <a:ext uri="{FF2B5EF4-FFF2-40B4-BE49-F238E27FC236}">
                <a16:creationId xmlns:a16="http://schemas.microsoft.com/office/drawing/2014/main" id="{AB2591EB-4FD1-8F44-A4AE-7AC6A06011FD}"/>
              </a:ext>
            </a:extLst>
          </p:cNvPr>
          <p:cNvPicPr>
            <a:picLocks noChangeAspect="1"/>
          </p:cNvPicPr>
          <p:nvPr/>
        </p:nvPicPr>
        <p:blipFill>
          <a:blip r:embed="rId7"/>
          <a:srcRect/>
          <a:stretch>
            <a:fillRect/>
          </a:stretch>
        </p:blipFill>
        <p:spPr>
          <a:xfrm>
            <a:off x="7010646" y="3705059"/>
            <a:ext cx="1569153" cy="1701748"/>
          </a:xfrm>
          <a:prstGeom prst="rect">
            <a:avLst/>
          </a:prstGeom>
        </p:spPr>
      </p:pic>
    </p:spTree>
    <p:extLst>
      <p:ext uri="{BB962C8B-B14F-4D97-AF65-F5344CB8AC3E}">
        <p14:creationId xmlns:p14="http://schemas.microsoft.com/office/powerpoint/2010/main" val="2143589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FA1F5E-C9B0-361A-B026-EC6000690B4A}"/>
              </a:ext>
            </a:extLst>
          </p:cNvPr>
          <p:cNvSpPr>
            <a:spLocks noGrp="1"/>
          </p:cNvSpPr>
          <p:nvPr>
            <p:ph idx="1"/>
          </p:nvPr>
        </p:nvSpPr>
        <p:spPr>
          <a:xfrm>
            <a:off x="838200" y="2717504"/>
            <a:ext cx="10515600" cy="1422991"/>
          </a:xfrm>
        </p:spPr>
        <p:txBody>
          <a:bodyPr vert="horz" lIns="91440" tIns="45720" rIns="91440" bIns="45720" rtlCol="0" anchor="t">
            <a:normAutofit/>
          </a:bodyPr>
          <a:lstStyle/>
          <a:p>
            <a:pPr marL="0" indent="0" algn="ctr">
              <a:buNone/>
            </a:pPr>
            <a:r>
              <a:rPr lang="en-US" sz="9600" dirty="0">
                <a:solidFill>
                  <a:srgbClr val="0033E2"/>
                </a:solidFill>
                <a:latin typeface="Arial"/>
                <a:cs typeface="Arial"/>
              </a:rPr>
              <a:t>Q&amp;A</a:t>
            </a:r>
            <a:endParaRPr lang="en-US" sz="9600" dirty="0">
              <a:solidFill>
                <a:srgbClr val="0033E2"/>
              </a:solidFill>
            </a:endParaRPr>
          </a:p>
        </p:txBody>
      </p:sp>
    </p:spTree>
    <p:extLst>
      <p:ext uri="{BB962C8B-B14F-4D97-AF65-F5344CB8AC3E}">
        <p14:creationId xmlns:p14="http://schemas.microsoft.com/office/powerpoint/2010/main" val="21187727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353;g19f4c1e38d0_0_303">
            <a:extLst>
              <a:ext uri="{FF2B5EF4-FFF2-40B4-BE49-F238E27FC236}">
                <a16:creationId xmlns:a16="http://schemas.microsoft.com/office/drawing/2014/main" id="{3A9BBF63-4FC8-1648-8019-B82E4DC38B20}"/>
              </a:ext>
            </a:extLst>
          </p:cNvPr>
          <p:cNvPicPr preferRelativeResize="0"/>
          <p:nvPr/>
        </p:nvPicPr>
        <p:blipFill>
          <a:blip r:embed="rId2">
            <a:alphaModFix/>
          </a:blip>
          <a:stretch>
            <a:fillRect/>
          </a:stretch>
        </p:blipFill>
        <p:spPr>
          <a:xfrm>
            <a:off x="446824" y="1758632"/>
            <a:ext cx="2385325" cy="559061"/>
          </a:xfrm>
          <a:prstGeom prst="rect">
            <a:avLst/>
          </a:prstGeom>
          <a:noFill/>
          <a:ln>
            <a:noFill/>
          </a:ln>
        </p:spPr>
      </p:pic>
      <p:pic>
        <p:nvPicPr>
          <p:cNvPr id="3" name="Google Shape;354;g19f4c1e38d0_0_303">
            <a:extLst>
              <a:ext uri="{FF2B5EF4-FFF2-40B4-BE49-F238E27FC236}">
                <a16:creationId xmlns:a16="http://schemas.microsoft.com/office/drawing/2014/main" id="{D3BE9C68-A1A9-3440-A7FC-9D4DC769C46C}"/>
              </a:ext>
            </a:extLst>
          </p:cNvPr>
          <p:cNvPicPr preferRelativeResize="0"/>
          <p:nvPr/>
        </p:nvPicPr>
        <p:blipFill>
          <a:blip r:embed="rId3">
            <a:alphaModFix/>
          </a:blip>
          <a:stretch>
            <a:fillRect/>
          </a:stretch>
        </p:blipFill>
        <p:spPr>
          <a:xfrm>
            <a:off x="-2034526" y="4125525"/>
            <a:ext cx="6065500" cy="6065500"/>
          </a:xfrm>
          <a:prstGeom prst="rect">
            <a:avLst/>
          </a:prstGeom>
          <a:noFill/>
          <a:ln>
            <a:noFill/>
          </a:ln>
        </p:spPr>
      </p:pic>
      <p:pic>
        <p:nvPicPr>
          <p:cNvPr id="4" name="Google Shape;355;g19f4c1e38d0_0_303">
            <a:extLst>
              <a:ext uri="{FF2B5EF4-FFF2-40B4-BE49-F238E27FC236}">
                <a16:creationId xmlns:a16="http://schemas.microsoft.com/office/drawing/2014/main" id="{6EA576B2-0F0B-FE4F-BC0F-01B600B08942}"/>
              </a:ext>
            </a:extLst>
          </p:cNvPr>
          <p:cNvPicPr preferRelativeResize="0"/>
          <p:nvPr/>
        </p:nvPicPr>
        <p:blipFill>
          <a:blip r:embed="rId3">
            <a:alphaModFix/>
          </a:blip>
          <a:stretch>
            <a:fillRect/>
          </a:stretch>
        </p:blipFill>
        <p:spPr>
          <a:xfrm>
            <a:off x="2800875" y="-2154775"/>
            <a:ext cx="7719899" cy="7719899"/>
          </a:xfrm>
          <a:prstGeom prst="rect">
            <a:avLst/>
          </a:prstGeom>
          <a:noFill/>
          <a:ln>
            <a:noFill/>
          </a:ln>
        </p:spPr>
      </p:pic>
      <p:pic>
        <p:nvPicPr>
          <p:cNvPr id="5" name="Google Shape;356;g19f4c1e38d0_0_303">
            <a:extLst>
              <a:ext uri="{FF2B5EF4-FFF2-40B4-BE49-F238E27FC236}">
                <a16:creationId xmlns:a16="http://schemas.microsoft.com/office/drawing/2014/main" id="{9945DA03-8831-564D-B5DF-278715F32461}"/>
              </a:ext>
            </a:extLst>
          </p:cNvPr>
          <p:cNvPicPr preferRelativeResize="0"/>
          <p:nvPr/>
        </p:nvPicPr>
        <p:blipFill>
          <a:blip r:embed="rId4">
            <a:alphaModFix/>
          </a:blip>
          <a:stretch>
            <a:fillRect/>
          </a:stretch>
        </p:blipFill>
        <p:spPr>
          <a:xfrm>
            <a:off x="591900" y="580850"/>
            <a:ext cx="1577748" cy="282725"/>
          </a:xfrm>
          <a:prstGeom prst="rect">
            <a:avLst/>
          </a:prstGeom>
          <a:noFill/>
          <a:ln>
            <a:noFill/>
          </a:ln>
        </p:spPr>
      </p:pic>
      <p:pic>
        <p:nvPicPr>
          <p:cNvPr id="6" name="Google Shape;357;g19f4c1e38d0_0_303">
            <a:extLst>
              <a:ext uri="{FF2B5EF4-FFF2-40B4-BE49-F238E27FC236}">
                <a16:creationId xmlns:a16="http://schemas.microsoft.com/office/drawing/2014/main" id="{CE4B35A9-5261-A349-913E-A00EA33EA1E1}"/>
              </a:ext>
            </a:extLst>
          </p:cNvPr>
          <p:cNvPicPr preferRelativeResize="0"/>
          <p:nvPr/>
        </p:nvPicPr>
        <p:blipFill>
          <a:blip r:embed="rId5">
            <a:alphaModFix/>
          </a:blip>
          <a:stretch>
            <a:fillRect/>
          </a:stretch>
        </p:blipFill>
        <p:spPr>
          <a:xfrm>
            <a:off x="4984750" y="-12"/>
            <a:ext cx="7207250" cy="6858000"/>
          </a:xfrm>
          <a:prstGeom prst="rect">
            <a:avLst/>
          </a:prstGeom>
          <a:noFill/>
          <a:ln>
            <a:noFill/>
          </a:ln>
        </p:spPr>
      </p:pic>
      <p:pic>
        <p:nvPicPr>
          <p:cNvPr id="7" name="Google Shape;358;g19f4c1e38d0_0_303">
            <a:extLst>
              <a:ext uri="{FF2B5EF4-FFF2-40B4-BE49-F238E27FC236}">
                <a16:creationId xmlns:a16="http://schemas.microsoft.com/office/drawing/2014/main" id="{41BA175D-6D34-DD42-837D-1076310CB2D5}"/>
              </a:ext>
            </a:extLst>
          </p:cNvPr>
          <p:cNvPicPr preferRelativeResize="0"/>
          <p:nvPr/>
        </p:nvPicPr>
        <p:blipFill>
          <a:blip r:embed="rId6">
            <a:alphaModFix/>
          </a:blip>
          <a:stretch>
            <a:fillRect/>
          </a:stretch>
        </p:blipFill>
        <p:spPr>
          <a:xfrm>
            <a:off x="2294400" y="3330533"/>
            <a:ext cx="6065501" cy="3020050"/>
          </a:xfrm>
          <a:prstGeom prst="rect">
            <a:avLst/>
          </a:prstGeom>
          <a:noFill/>
          <a:ln>
            <a:noFill/>
          </a:ln>
        </p:spPr>
      </p:pic>
      <p:pic>
        <p:nvPicPr>
          <p:cNvPr id="8" name="Google Shape;359;g19f4c1e38d0_0_303">
            <a:extLst>
              <a:ext uri="{FF2B5EF4-FFF2-40B4-BE49-F238E27FC236}">
                <a16:creationId xmlns:a16="http://schemas.microsoft.com/office/drawing/2014/main" id="{30D12E1D-2A1F-7A4A-8F37-7F17CF23D37F}"/>
              </a:ext>
            </a:extLst>
          </p:cNvPr>
          <p:cNvPicPr preferRelativeResize="0"/>
          <p:nvPr/>
        </p:nvPicPr>
        <p:blipFill>
          <a:blip r:embed="rId7">
            <a:alphaModFix/>
          </a:blip>
          <a:stretch>
            <a:fillRect/>
          </a:stretch>
        </p:blipFill>
        <p:spPr>
          <a:xfrm rot="852916">
            <a:off x="-460414" y="4667503"/>
            <a:ext cx="2706528" cy="2837299"/>
          </a:xfrm>
          <a:prstGeom prst="rect">
            <a:avLst/>
          </a:prstGeom>
          <a:noFill/>
          <a:ln>
            <a:noFill/>
          </a:ln>
        </p:spPr>
      </p:pic>
      <p:sp>
        <p:nvSpPr>
          <p:cNvPr id="9" name="Google Shape;360;g19f4c1e38d0_0_303">
            <a:extLst>
              <a:ext uri="{FF2B5EF4-FFF2-40B4-BE49-F238E27FC236}">
                <a16:creationId xmlns:a16="http://schemas.microsoft.com/office/drawing/2014/main" id="{3A5DB155-503D-B24D-A18C-3E22990E8348}"/>
              </a:ext>
            </a:extLst>
          </p:cNvPr>
          <p:cNvSpPr txBox="1"/>
          <p:nvPr/>
        </p:nvSpPr>
        <p:spPr>
          <a:xfrm>
            <a:off x="568299" y="1706482"/>
            <a:ext cx="30000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900" b="1">
                <a:solidFill>
                  <a:schemeClr val="dk1"/>
                </a:solidFill>
                <a:latin typeface="Arial" panose="020B0604020202020204" pitchFamily="34" charset="0"/>
                <a:ea typeface="Ubuntu"/>
                <a:cs typeface="Arial" panose="020B0604020202020204" pitchFamily="34" charset="0"/>
                <a:sym typeface="Ubuntu"/>
              </a:rPr>
              <a:t>Next Steps</a:t>
            </a:r>
            <a:endParaRPr sz="1900">
              <a:latin typeface="Arial" panose="020B0604020202020204" pitchFamily="34" charset="0"/>
              <a:cs typeface="Arial" panose="020B0604020202020204" pitchFamily="34" charset="0"/>
            </a:endParaRPr>
          </a:p>
        </p:txBody>
      </p:sp>
      <p:sp>
        <p:nvSpPr>
          <p:cNvPr id="10" name="Google Shape;361;g19f4c1e38d0_0_303">
            <a:extLst>
              <a:ext uri="{FF2B5EF4-FFF2-40B4-BE49-F238E27FC236}">
                <a16:creationId xmlns:a16="http://schemas.microsoft.com/office/drawing/2014/main" id="{32EFA0DC-F5C0-3746-870B-C6A9816A7F5B}"/>
              </a:ext>
            </a:extLst>
          </p:cNvPr>
          <p:cNvSpPr txBox="1"/>
          <p:nvPr/>
        </p:nvSpPr>
        <p:spPr>
          <a:xfrm>
            <a:off x="623174" y="2399095"/>
            <a:ext cx="3690410" cy="68015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400">
                <a:solidFill>
                  <a:schemeClr val="dk1"/>
                </a:solidFill>
                <a:latin typeface="Arial" panose="020B0604020202020204" pitchFamily="34" charset="0"/>
                <a:ea typeface="Ubuntu"/>
                <a:cs typeface="Arial" panose="020B0604020202020204" pitchFamily="34" charset="0"/>
                <a:sym typeface="Ubuntu"/>
              </a:rPr>
              <a:t>Schedule a discovery meeting with us to see how we can help you solve your problems!</a:t>
            </a:r>
            <a:endParaRPr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72597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367;p13">
            <a:extLst>
              <a:ext uri="{FF2B5EF4-FFF2-40B4-BE49-F238E27FC236}">
                <a16:creationId xmlns:a16="http://schemas.microsoft.com/office/drawing/2014/main" id="{A5223A72-B1A7-5B4B-8FA9-A3EEAE5340A2}"/>
              </a:ext>
            </a:extLst>
          </p:cNvPr>
          <p:cNvPicPr preferRelativeResize="0"/>
          <p:nvPr/>
        </p:nvPicPr>
        <p:blipFill>
          <a:blip r:embed="rId2">
            <a:alphaModFix/>
          </a:blip>
          <a:stretch>
            <a:fillRect/>
          </a:stretch>
        </p:blipFill>
        <p:spPr>
          <a:xfrm>
            <a:off x="0" y="0"/>
            <a:ext cx="12191998" cy="6866315"/>
          </a:xfrm>
          <a:prstGeom prst="rect">
            <a:avLst/>
          </a:prstGeom>
          <a:noFill/>
          <a:ln>
            <a:noFill/>
          </a:ln>
        </p:spPr>
      </p:pic>
      <p:pic>
        <p:nvPicPr>
          <p:cNvPr id="3" name="Google Shape;368;p13">
            <a:extLst>
              <a:ext uri="{FF2B5EF4-FFF2-40B4-BE49-F238E27FC236}">
                <a16:creationId xmlns:a16="http://schemas.microsoft.com/office/drawing/2014/main" id="{450214EB-2C2B-F243-9DA1-89ACBBF47420}"/>
              </a:ext>
            </a:extLst>
          </p:cNvPr>
          <p:cNvPicPr preferRelativeResize="0"/>
          <p:nvPr/>
        </p:nvPicPr>
        <p:blipFill>
          <a:blip r:embed="rId3">
            <a:alphaModFix/>
          </a:blip>
          <a:stretch>
            <a:fillRect/>
          </a:stretch>
        </p:blipFill>
        <p:spPr>
          <a:xfrm>
            <a:off x="-1047538" y="-1329850"/>
            <a:ext cx="6883375" cy="6785699"/>
          </a:xfrm>
          <a:prstGeom prst="rect">
            <a:avLst/>
          </a:prstGeom>
          <a:noFill/>
          <a:ln>
            <a:noFill/>
          </a:ln>
        </p:spPr>
      </p:pic>
      <p:pic>
        <p:nvPicPr>
          <p:cNvPr id="4" name="Google Shape;369;p13">
            <a:extLst>
              <a:ext uri="{FF2B5EF4-FFF2-40B4-BE49-F238E27FC236}">
                <a16:creationId xmlns:a16="http://schemas.microsoft.com/office/drawing/2014/main" id="{8BCFF746-2822-B54C-B432-51D1C8F95210}"/>
              </a:ext>
            </a:extLst>
          </p:cNvPr>
          <p:cNvPicPr preferRelativeResize="0"/>
          <p:nvPr/>
        </p:nvPicPr>
        <p:blipFill>
          <a:blip r:embed="rId4">
            <a:alphaModFix/>
          </a:blip>
          <a:stretch>
            <a:fillRect/>
          </a:stretch>
        </p:blipFill>
        <p:spPr>
          <a:xfrm>
            <a:off x="1102663" y="1458850"/>
            <a:ext cx="2532372" cy="453800"/>
          </a:xfrm>
          <a:prstGeom prst="rect">
            <a:avLst/>
          </a:prstGeom>
          <a:noFill/>
          <a:ln>
            <a:noFill/>
          </a:ln>
        </p:spPr>
      </p:pic>
      <p:sp>
        <p:nvSpPr>
          <p:cNvPr id="5" name="Google Shape;370;p13">
            <a:extLst>
              <a:ext uri="{FF2B5EF4-FFF2-40B4-BE49-F238E27FC236}">
                <a16:creationId xmlns:a16="http://schemas.microsoft.com/office/drawing/2014/main" id="{8A5087A5-5F94-E643-9F95-A66416D63944}"/>
              </a:ext>
            </a:extLst>
          </p:cNvPr>
          <p:cNvSpPr txBox="1"/>
          <p:nvPr/>
        </p:nvSpPr>
        <p:spPr>
          <a:xfrm>
            <a:off x="1039725" y="2209000"/>
            <a:ext cx="4796100" cy="81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100" b="1">
                <a:solidFill>
                  <a:schemeClr val="dk1"/>
                </a:solidFill>
                <a:latin typeface="Arial" panose="020B0604020202020204" pitchFamily="34" charset="0"/>
                <a:ea typeface="Ubuntu"/>
                <a:cs typeface="Arial" panose="020B0604020202020204" pitchFamily="34" charset="0"/>
                <a:sym typeface="Ubuntu"/>
              </a:rPr>
              <a:t>Thank you</a:t>
            </a:r>
            <a:endParaRPr sz="4100" b="1">
              <a:solidFill>
                <a:schemeClr val="dk1"/>
              </a:solidFill>
              <a:latin typeface="Arial" panose="020B0604020202020204" pitchFamily="34" charset="0"/>
              <a:ea typeface="Ubuntu"/>
              <a:cs typeface="Arial" panose="020B0604020202020204" pitchFamily="34" charset="0"/>
              <a:sym typeface="Ubuntu"/>
            </a:endParaRPr>
          </a:p>
        </p:txBody>
      </p:sp>
      <p:sp>
        <p:nvSpPr>
          <p:cNvPr id="6" name="Google Shape;371;p13">
            <a:extLst>
              <a:ext uri="{FF2B5EF4-FFF2-40B4-BE49-F238E27FC236}">
                <a16:creationId xmlns:a16="http://schemas.microsoft.com/office/drawing/2014/main" id="{8F3B5778-937C-8548-8CB8-64EF22BE231B}"/>
              </a:ext>
            </a:extLst>
          </p:cNvPr>
          <p:cNvSpPr txBox="1"/>
          <p:nvPr/>
        </p:nvSpPr>
        <p:spPr>
          <a:xfrm>
            <a:off x="1112950" y="3160400"/>
            <a:ext cx="12630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solidFill>
                  <a:schemeClr val="dk1"/>
                </a:solidFill>
                <a:latin typeface="Arial" panose="020B0604020202020204" pitchFamily="34" charset="0"/>
                <a:ea typeface="Ubuntu"/>
                <a:cs typeface="Arial" panose="020B0604020202020204" pitchFamily="34" charset="0"/>
                <a:sym typeface="Ubuntu"/>
              </a:rPr>
              <a:t>Learn more</a:t>
            </a:r>
            <a:endParaRPr sz="1500">
              <a:solidFill>
                <a:schemeClr val="dk1"/>
              </a:solidFill>
              <a:latin typeface="Arial" panose="020B0604020202020204" pitchFamily="34" charset="0"/>
              <a:ea typeface="Ubuntu"/>
              <a:cs typeface="Arial" panose="020B0604020202020204" pitchFamily="34" charset="0"/>
              <a:sym typeface="Ubuntu"/>
            </a:endParaRPr>
          </a:p>
        </p:txBody>
      </p:sp>
      <p:pic>
        <p:nvPicPr>
          <p:cNvPr id="7" name="Google Shape;372;p13">
            <a:extLst>
              <a:ext uri="{FF2B5EF4-FFF2-40B4-BE49-F238E27FC236}">
                <a16:creationId xmlns:a16="http://schemas.microsoft.com/office/drawing/2014/main" id="{F63900B7-2F5B-4E4E-8D3A-24728A30BFAA}"/>
              </a:ext>
            </a:extLst>
          </p:cNvPr>
          <p:cNvPicPr preferRelativeResize="0"/>
          <p:nvPr/>
        </p:nvPicPr>
        <p:blipFill>
          <a:blip r:embed="rId5">
            <a:alphaModFix/>
          </a:blip>
          <a:stretch>
            <a:fillRect/>
          </a:stretch>
        </p:blipFill>
        <p:spPr>
          <a:xfrm>
            <a:off x="3740883" y="2318793"/>
            <a:ext cx="198600" cy="555175"/>
          </a:xfrm>
          <a:prstGeom prst="rect">
            <a:avLst/>
          </a:prstGeom>
          <a:noFill/>
          <a:ln>
            <a:noFill/>
          </a:ln>
        </p:spPr>
      </p:pic>
      <p:pic>
        <p:nvPicPr>
          <p:cNvPr id="8" name="Google Shape;373;p13">
            <a:extLst>
              <a:ext uri="{FF2B5EF4-FFF2-40B4-BE49-F238E27FC236}">
                <a16:creationId xmlns:a16="http://schemas.microsoft.com/office/drawing/2014/main" id="{0B5C760F-3AB1-3E4F-B5DC-346328372CAA}"/>
              </a:ext>
            </a:extLst>
          </p:cNvPr>
          <p:cNvPicPr preferRelativeResize="0"/>
          <p:nvPr/>
        </p:nvPicPr>
        <p:blipFill>
          <a:blip r:embed="rId6">
            <a:alphaModFix/>
          </a:blip>
          <a:stretch>
            <a:fillRect/>
          </a:stretch>
        </p:blipFill>
        <p:spPr>
          <a:xfrm>
            <a:off x="1172117" y="2947192"/>
            <a:ext cx="2924750" cy="139975"/>
          </a:xfrm>
          <a:prstGeom prst="rect">
            <a:avLst/>
          </a:prstGeom>
          <a:noFill/>
          <a:ln>
            <a:noFill/>
          </a:ln>
        </p:spPr>
      </p:pic>
      <p:sp>
        <p:nvSpPr>
          <p:cNvPr id="9" name="Google Shape;374;p13">
            <a:extLst>
              <a:ext uri="{FF2B5EF4-FFF2-40B4-BE49-F238E27FC236}">
                <a16:creationId xmlns:a16="http://schemas.microsoft.com/office/drawing/2014/main" id="{847FA8BE-5A03-2A46-86AC-6BDBC2F2D271}"/>
              </a:ext>
            </a:extLst>
          </p:cNvPr>
          <p:cNvSpPr txBox="1"/>
          <p:nvPr/>
        </p:nvSpPr>
        <p:spPr>
          <a:xfrm>
            <a:off x="2467629" y="3160400"/>
            <a:ext cx="15681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b="1">
                <a:solidFill>
                  <a:schemeClr val="dk1"/>
                </a:solidFill>
                <a:latin typeface="Arial" panose="020B0604020202020204" pitchFamily="34" charset="0"/>
                <a:ea typeface="Ubuntu"/>
                <a:cs typeface="Arial" panose="020B0604020202020204" pitchFamily="34" charset="0"/>
                <a:sym typeface="Ubuntu"/>
              </a:rPr>
              <a:t>comm100.com</a:t>
            </a:r>
            <a:endParaRPr sz="1500" b="1">
              <a:solidFill>
                <a:schemeClr val="dk1"/>
              </a:solidFill>
              <a:latin typeface="Arial" panose="020B0604020202020204" pitchFamily="34" charset="0"/>
              <a:ea typeface="Ubuntu"/>
              <a:cs typeface="Arial" panose="020B0604020202020204" pitchFamily="34" charset="0"/>
              <a:sym typeface="Ubuntu"/>
            </a:endParaRPr>
          </a:p>
        </p:txBody>
      </p:sp>
      <p:pic>
        <p:nvPicPr>
          <p:cNvPr id="10" name="Google Shape;375;p13">
            <a:extLst>
              <a:ext uri="{FF2B5EF4-FFF2-40B4-BE49-F238E27FC236}">
                <a16:creationId xmlns:a16="http://schemas.microsoft.com/office/drawing/2014/main" id="{6FA117CF-EBB9-D14A-8F17-F38A3BDACD50}"/>
              </a:ext>
            </a:extLst>
          </p:cNvPr>
          <p:cNvPicPr preferRelativeResize="0"/>
          <p:nvPr/>
        </p:nvPicPr>
        <p:blipFill>
          <a:blip r:embed="rId7">
            <a:alphaModFix/>
          </a:blip>
          <a:stretch>
            <a:fillRect/>
          </a:stretch>
        </p:blipFill>
        <p:spPr>
          <a:xfrm>
            <a:off x="2269538" y="3248798"/>
            <a:ext cx="198600" cy="227563"/>
          </a:xfrm>
          <a:prstGeom prst="rect">
            <a:avLst/>
          </a:prstGeom>
          <a:noFill/>
          <a:ln>
            <a:noFill/>
          </a:ln>
        </p:spPr>
      </p:pic>
      <p:pic>
        <p:nvPicPr>
          <p:cNvPr id="11" name="Google Shape;376;p13">
            <a:extLst>
              <a:ext uri="{FF2B5EF4-FFF2-40B4-BE49-F238E27FC236}">
                <a16:creationId xmlns:a16="http://schemas.microsoft.com/office/drawing/2014/main" id="{F18C1647-3578-CA44-AA97-B512237E4AE2}"/>
              </a:ext>
            </a:extLst>
          </p:cNvPr>
          <p:cNvPicPr preferRelativeResize="0"/>
          <p:nvPr/>
        </p:nvPicPr>
        <p:blipFill>
          <a:blip r:embed="rId8">
            <a:alphaModFix/>
          </a:blip>
          <a:stretch>
            <a:fillRect/>
          </a:stretch>
        </p:blipFill>
        <p:spPr>
          <a:xfrm rot="7445443">
            <a:off x="8631832" y="3867375"/>
            <a:ext cx="3740821" cy="3831726"/>
          </a:xfrm>
          <a:prstGeom prst="rect">
            <a:avLst/>
          </a:prstGeom>
          <a:noFill/>
          <a:ln>
            <a:noFill/>
          </a:ln>
        </p:spPr>
      </p:pic>
      <p:pic>
        <p:nvPicPr>
          <p:cNvPr id="12" name="Google Shape;377;p13">
            <a:extLst>
              <a:ext uri="{FF2B5EF4-FFF2-40B4-BE49-F238E27FC236}">
                <a16:creationId xmlns:a16="http://schemas.microsoft.com/office/drawing/2014/main" id="{954BE637-9834-8747-B07C-5A4C67DB2242}"/>
              </a:ext>
            </a:extLst>
          </p:cNvPr>
          <p:cNvPicPr preferRelativeResize="0"/>
          <p:nvPr/>
        </p:nvPicPr>
        <p:blipFill>
          <a:blip r:embed="rId8">
            <a:alphaModFix/>
          </a:blip>
          <a:stretch>
            <a:fillRect/>
          </a:stretch>
        </p:blipFill>
        <p:spPr>
          <a:xfrm rot="-7846971">
            <a:off x="10413632" y="1366074"/>
            <a:ext cx="3740821" cy="3831727"/>
          </a:xfrm>
          <a:prstGeom prst="rect">
            <a:avLst/>
          </a:prstGeom>
          <a:noFill/>
          <a:ln>
            <a:noFill/>
          </a:ln>
        </p:spPr>
      </p:pic>
      <p:pic>
        <p:nvPicPr>
          <p:cNvPr id="14" name="Google Shape;379;p13">
            <a:extLst>
              <a:ext uri="{FF2B5EF4-FFF2-40B4-BE49-F238E27FC236}">
                <a16:creationId xmlns:a16="http://schemas.microsoft.com/office/drawing/2014/main" id="{3CF469F5-7E70-7B4F-9420-AC9D140C9C21}"/>
              </a:ext>
            </a:extLst>
          </p:cNvPr>
          <p:cNvPicPr preferRelativeResize="0"/>
          <p:nvPr/>
        </p:nvPicPr>
        <p:blipFill>
          <a:blip r:embed="rId9">
            <a:alphaModFix/>
          </a:blip>
          <a:stretch>
            <a:fillRect/>
          </a:stretch>
        </p:blipFill>
        <p:spPr>
          <a:xfrm>
            <a:off x="4514450" y="-1034000"/>
            <a:ext cx="3352800" cy="3352800"/>
          </a:xfrm>
          <a:prstGeom prst="rect">
            <a:avLst/>
          </a:prstGeom>
          <a:noFill/>
          <a:ln>
            <a:noFill/>
          </a:ln>
        </p:spPr>
      </p:pic>
    </p:spTree>
    <p:extLst>
      <p:ext uri="{BB962C8B-B14F-4D97-AF65-F5344CB8AC3E}">
        <p14:creationId xmlns:p14="http://schemas.microsoft.com/office/powerpoint/2010/main" val="7688694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77;g1a11fd028c1_0_230">
            <a:extLst>
              <a:ext uri="{FF2B5EF4-FFF2-40B4-BE49-F238E27FC236}">
                <a16:creationId xmlns:a16="http://schemas.microsoft.com/office/drawing/2014/main" id="{D7A84062-E2F1-9C47-E544-C943DC21909E}"/>
              </a:ext>
            </a:extLst>
          </p:cNvPr>
          <p:cNvPicPr preferRelativeResize="0"/>
          <p:nvPr/>
        </p:nvPicPr>
        <p:blipFill>
          <a:blip r:embed="rId2">
            <a:alphaModFix/>
          </a:blip>
          <a:stretch>
            <a:fillRect/>
          </a:stretch>
        </p:blipFill>
        <p:spPr>
          <a:xfrm>
            <a:off x="4463637" y="-69341"/>
            <a:ext cx="10071350" cy="5465451"/>
          </a:xfrm>
          <a:prstGeom prst="rect">
            <a:avLst/>
          </a:prstGeom>
          <a:noFill/>
          <a:ln>
            <a:noFill/>
          </a:ln>
        </p:spPr>
      </p:pic>
      <p:pic>
        <p:nvPicPr>
          <p:cNvPr id="4" name="Google Shape;179;g1a11fd028c1_0_230">
            <a:extLst>
              <a:ext uri="{FF2B5EF4-FFF2-40B4-BE49-F238E27FC236}">
                <a16:creationId xmlns:a16="http://schemas.microsoft.com/office/drawing/2014/main" id="{B284A8B1-E9C5-6DB4-8F19-1F34258D3406}"/>
              </a:ext>
            </a:extLst>
          </p:cNvPr>
          <p:cNvPicPr preferRelativeResize="0"/>
          <p:nvPr/>
        </p:nvPicPr>
        <p:blipFill>
          <a:blip r:embed="rId3">
            <a:alphaModFix/>
          </a:blip>
          <a:stretch>
            <a:fillRect/>
          </a:stretch>
        </p:blipFill>
        <p:spPr>
          <a:xfrm>
            <a:off x="2806665" y="1183421"/>
            <a:ext cx="1746925" cy="409436"/>
          </a:xfrm>
          <a:prstGeom prst="rect">
            <a:avLst/>
          </a:prstGeom>
          <a:noFill/>
          <a:ln>
            <a:noFill/>
          </a:ln>
        </p:spPr>
      </p:pic>
      <p:sp>
        <p:nvSpPr>
          <p:cNvPr id="26" name="Google Shape;202;g1a11fd028c1_0_230">
            <a:extLst>
              <a:ext uri="{FF2B5EF4-FFF2-40B4-BE49-F238E27FC236}">
                <a16:creationId xmlns:a16="http://schemas.microsoft.com/office/drawing/2014/main" id="{F9563A98-8208-3D38-C796-4BE5560EC389}"/>
              </a:ext>
            </a:extLst>
          </p:cNvPr>
          <p:cNvSpPr txBox="1"/>
          <p:nvPr/>
        </p:nvSpPr>
        <p:spPr>
          <a:xfrm>
            <a:off x="797324" y="1056938"/>
            <a:ext cx="4743450" cy="6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b="1" dirty="0">
                <a:solidFill>
                  <a:schemeClr val="dk1"/>
                </a:solidFill>
                <a:latin typeface="Arial" panose="020B0604020202020204" pitchFamily="34" charset="0"/>
                <a:ea typeface="Ubuntu"/>
                <a:cs typeface="Arial" panose="020B0604020202020204" pitchFamily="34" charset="0"/>
                <a:sym typeface="Ubuntu"/>
              </a:rPr>
              <a:t>Comm100 Overview</a:t>
            </a:r>
            <a:endParaRPr sz="3000" b="1" dirty="0">
              <a:solidFill>
                <a:schemeClr val="dk1"/>
              </a:solidFill>
              <a:latin typeface="Arial" panose="020B0604020202020204" pitchFamily="34" charset="0"/>
              <a:ea typeface="Ubuntu"/>
              <a:cs typeface="Arial" panose="020B0604020202020204" pitchFamily="34" charset="0"/>
              <a:sym typeface="Ubuntu"/>
            </a:endParaRPr>
          </a:p>
        </p:txBody>
      </p:sp>
      <p:pic>
        <p:nvPicPr>
          <p:cNvPr id="3" name="Google Shape;178;g1a11fd028c1_0_230">
            <a:extLst>
              <a:ext uri="{FF2B5EF4-FFF2-40B4-BE49-F238E27FC236}">
                <a16:creationId xmlns:a16="http://schemas.microsoft.com/office/drawing/2014/main" id="{00107F40-2B51-340F-993F-AEAFDAF8EEE2}"/>
              </a:ext>
            </a:extLst>
          </p:cNvPr>
          <p:cNvPicPr preferRelativeResize="0"/>
          <p:nvPr/>
        </p:nvPicPr>
        <p:blipFill>
          <a:blip r:embed="rId4">
            <a:alphaModFix/>
          </a:blip>
          <a:stretch>
            <a:fillRect/>
          </a:stretch>
        </p:blipFill>
        <p:spPr>
          <a:xfrm rot="1473034">
            <a:off x="4261937" y="-1521288"/>
            <a:ext cx="2385001" cy="2442951"/>
          </a:xfrm>
          <a:prstGeom prst="rect">
            <a:avLst/>
          </a:prstGeom>
          <a:noFill/>
          <a:ln>
            <a:noFill/>
          </a:ln>
        </p:spPr>
      </p:pic>
      <p:pic>
        <p:nvPicPr>
          <p:cNvPr id="5" name="Google Shape;180;g1a11fd028c1_0_230">
            <a:extLst>
              <a:ext uri="{FF2B5EF4-FFF2-40B4-BE49-F238E27FC236}">
                <a16:creationId xmlns:a16="http://schemas.microsoft.com/office/drawing/2014/main" id="{8E80ADAA-E4FA-0560-FBDF-DE4B6F559B0A}"/>
              </a:ext>
            </a:extLst>
          </p:cNvPr>
          <p:cNvPicPr preferRelativeResize="0"/>
          <p:nvPr/>
        </p:nvPicPr>
        <p:blipFill>
          <a:blip r:embed="rId5">
            <a:alphaModFix/>
          </a:blip>
          <a:stretch>
            <a:fillRect/>
          </a:stretch>
        </p:blipFill>
        <p:spPr>
          <a:xfrm>
            <a:off x="6083300" y="0"/>
            <a:ext cx="6108700" cy="6858000"/>
          </a:xfrm>
          <a:prstGeom prst="rect">
            <a:avLst/>
          </a:prstGeom>
          <a:noFill/>
          <a:ln>
            <a:noFill/>
          </a:ln>
        </p:spPr>
      </p:pic>
      <p:pic>
        <p:nvPicPr>
          <p:cNvPr id="7" name="Google Shape;182;g1a11fd028c1_0_230">
            <a:extLst>
              <a:ext uri="{FF2B5EF4-FFF2-40B4-BE49-F238E27FC236}">
                <a16:creationId xmlns:a16="http://schemas.microsoft.com/office/drawing/2014/main" id="{79C80CAE-D335-554E-A949-99387476E64F}"/>
              </a:ext>
            </a:extLst>
          </p:cNvPr>
          <p:cNvPicPr preferRelativeResize="0"/>
          <p:nvPr/>
        </p:nvPicPr>
        <p:blipFill>
          <a:blip r:embed="rId6">
            <a:alphaModFix/>
          </a:blip>
          <a:stretch>
            <a:fillRect/>
          </a:stretch>
        </p:blipFill>
        <p:spPr>
          <a:xfrm>
            <a:off x="5776054" y="2355657"/>
            <a:ext cx="3281488" cy="2096150"/>
          </a:xfrm>
          <a:prstGeom prst="rect">
            <a:avLst/>
          </a:prstGeom>
          <a:noFill/>
          <a:ln>
            <a:noFill/>
          </a:ln>
        </p:spPr>
      </p:pic>
      <p:pic>
        <p:nvPicPr>
          <p:cNvPr id="8" name="Google Shape;183;g1a11fd028c1_0_230">
            <a:extLst>
              <a:ext uri="{FF2B5EF4-FFF2-40B4-BE49-F238E27FC236}">
                <a16:creationId xmlns:a16="http://schemas.microsoft.com/office/drawing/2014/main" id="{529A2DC0-AB54-1FB9-151A-C4116A2FB28F}"/>
              </a:ext>
            </a:extLst>
          </p:cNvPr>
          <p:cNvPicPr preferRelativeResize="0"/>
          <p:nvPr/>
        </p:nvPicPr>
        <p:blipFill>
          <a:blip r:embed="rId7">
            <a:alphaModFix/>
          </a:blip>
          <a:stretch>
            <a:fillRect/>
          </a:stretch>
        </p:blipFill>
        <p:spPr>
          <a:xfrm>
            <a:off x="8487525" y="4454525"/>
            <a:ext cx="3281500" cy="2187667"/>
          </a:xfrm>
          <a:prstGeom prst="rect">
            <a:avLst/>
          </a:prstGeom>
          <a:noFill/>
          <a:ln>
            <a:noFill/>
          </a:ln>
        </p:spPr>
      </p:pic>
      <p:pic>
        <p:nvPicPr>
          <p:cNvPr id="9" name="Google Shape;184;g1a11fd028c1_0_230">
            <a:extLst>
              <a:ext uri="{FF2B5EF4-FFF2-40B4-BE49-F238E27FC236}">
                <a16:creationId xmlns:a16="http://schemas.microsoft.com/office/drawing/2014/main" id="{AF325795-E20F-9988-A019-96A6A4F997F7}"/>
              </a:ext>
            </a:extLst>
          </p:cNvPr>
          <p:cNvPicPr preferRelativeResize="0"/>
          <p:nvPr/>
        </p:nvPicPr>
        <p:blipFill>
          <a:blip r:embed="rId8">
            <a:alphaModFix/>
          </a:blip>
          <a:stretch>
            <a:fillRect/>
          </a:stretch>
        </p:blipFill>
        <p:spPr>
          <a:xfrm>
            <a:off x="877430" y="2276894"/>
            <a:ext cx="373983" cy="361086"/>
          </a:xfrm>
          <a:prstGeom prst="rect">
            <a:avLst/>
          </a:prstGeom>
          <a:noFill/>
          <a:ln>
            <a:noFill/>
          </a:ln>
        </p:spPr>
      </p:pic>
      <p:pic>
        <p:nvPicPr>
          <p:cNvPr id="10" name="Google Shape;185;g1a11fd028c1_0_230">
            <a:extLst>
              <a:ext uri="{FF2B5EF4-FFF2-40B4-BE49-F238E27FC236}">
                <a16:creationId xmlns:a16="http://schemas.microsoft.com/office/drawing/2014/main" id="{F2C26A81-DE71-C73F-A6A7-98B440E77055}"/>
              </a:ext>
            </a:extLst>
          </p:cNvPr>
          <p:cNvPicPr preferRelativeResize="0"/>
          <p:nvPr/>
        </p:nvPicPr>
        <p:blipFill>
          <a:blip r:embed="rId9">
            <a:alphaModFix/>
          </a:blip>
          <a:stretch>
            <a:fillRect/>
          </a:stretch>
        </p:blipFill>
        <p:spPr>
          <a:xfrm>
            <a:off x="870982" y="2824527"/>
            <a:ext cx="386879" cy="393326"/>
          </a:xfrm>
          <a:prstGeom prst="rect">
            <a:avLst/>
          </a:prstGeom>
          <a:noFill/>
          <a:ln>
            <a:noFill/>
          </a:ln>
        </p:spPr>
      </p:pic>
      <p:pic>
        <p:nvPicPr>
          <p:cNvPr id="11" name="Google Shape;186;g1a11fd028c1_0_230">
            <a:extLst>
              <a:ext uri="{FF2B5EF4-FFF2-40B4-BE49-F238E27FC236}">
                <a16:creationId xmlns:a16="http://schemas.microsoft.com/office/drawing/2014/main" id="{E6A5399A-BFC4-0FBE-150A-CB3EEB65B06F}"/>
              </a:ext>
            </a:extLst>
          </p:cNvPr>
          <p:cNvPicPr preferRelativeResize="0"/>
          <p:nvPr/>
        </p:nvPicPr>
        <p:blipFill>
          <a:blip r:embed="rId10">
            <a:alphaModFix/>
          </a:blip>
          <a:stretch>
            <a:fillRect/>
          </a:stretch>
        </p:blipFill>
        <p:spPr>
          <a:xfrm>
            <a:off x="867746" y="5177425"/>
            <a:ext cx="393327" cy="386878"/>
          </a:xfrm>
          <a:prstGeom prst="rect">
            <a:avLst/>
          </a:prstGeom>
          <a:noFill/>
          <a:ln>
            <a:noFill/>
          </a:ln>
        </p:spPr>
      </p:pic>
      <p:pic>
        <p:nvPicPr>
          <p:cNvPr id="12" name="Google Shape;187;g1a11fd028c1_0_230">
            <a:extLst>
              <a:ext uri="{FF2B5EF4-FFF2-40B4-BE49-F238E27FC236}">
                <a16:creationId xmlns:a16="http://schemas.microsoft.com/office/drawing/2014/main" id="{F58A01A6-9A6F-DCEF-1C30-AC3BE3BD1F12}"/>
              </a:ext>
            </a:extLst>
          </p:cNvPr>
          <p:cNvPicPr preferRelativeResize="0"/>
          <p:nvPr/>
        </p:nvPicPr>
        <p:blipFill>
          <a:blip r:embed="rId11">
            <a:alphaModFix/>
          </a:blip>
          <a:stretch>
            <a:fillRect/>
          </a:stretch>
        </p:blipFill>
        <p:spPr>
          <a:xfrm>
            <a:off x="887097" y="3952039"/>
            <a:ext cx="354639" cy="341742"/>
          </a:xfrm>
          <a:prstGeom prst="rect">
            <a:avLst/>
          </a:prstGeom>
          <a:noFill/>
          <a:ln>
            <a:noFill/>
          </a:ln>
        </p:spPr>
      </p:pic>
      <p:pic>
        <p:nvPicPr>
          <p:cNvPr id="13" name="Google Shape;188;g1a11fd028c1_0_230">
            <a:extLst>
              <a:ext uri="{FF2B5EF4-FFF2-40B4-BE49-F238E27FC236}">
                <a16:creationId xmlns:a16="http://schemas.microsoft.com/office/drawing/2014/main" id="{87572E53-4F70-D72C-65E8-DD0C2DA94566}"/>
              </a:ext>
            </a:extLst>
          </p:cNvPr>
          <p:cNvPicPr preferRelativeResize="0"/>
          <p:nvPr/>
        </p:nvPicPr>
        <p:blipFill>
          <a:blip r:embed="rId12">
            <a:alphaModFix/>
          </a:blip>
          <a:stretch>
            <a:fillRect/>
          </a:stretch>
        </p:blipFill>
        <p:spPr>
          <a:xfrm>
            <a:off x="899994" y="4561508"/>
            <a:ext cx="328847" cy="348190"/>
          </a:xfrm>
          <a:prstGeom prst="rect">
            <a:avLst/>
          </a:prstGeom>
          <a:noFill/>
          <a:ln>
            <a:noFill/>
          </a:ln>
        </p:spPr>
      </p:pic>
      <p:pic>
        <p:nvPicPr>
          <p:cNvPr id="14" name="Google Shape;189;g1a11fd028c1_0_230">
            <a:extLst>
              <a:ext uri="{FF2B5EF4-FFF2-40B4-BE49-F238E27FC236}">
                <a16:creationId xmlns:a16="http://schemas.microsoft.com/office/drawing/2014/main" id="{6D288C71-57B5-B754-C11A-C469550B8E7B}"/>
              </a:ext>
            </a:extLst>
          </p:cNvPr>
          <p:cNvPicPr preferRelativeResize="0"/>
          <p:nvPr/>
        </p:nvPicPr>
        <p:blipFill>
          <a:blip r:embed="rId13">
            <a:alphaModFix/>
          </a:blip>
          <a:stretch>
            <a:fillRect/>
          </a:stretch>
        </p:blipFill>
        <p:spPr>
          <a:xfrm>
            <a:off x="896788" y="1755056"/>
            <a:ext cx="335295" cy="335294"/>
          </a:xfrm>
          <a:prstGeom prst="rect">
            <a:avLst/>
          </a:prstGeom>
          <a:noFill/>
          <a:ln>
            <a:noFill/>
          </a:ln>
        </p:spPr>
      </p:pic>
      <p:pic>
        <p:nvPicPr>
          <p:cNvPr id="15" name="Google Shape;190;g1a11fd028c1_0_230">
            <a:extLst>
              <a:ext uri="{FF2B5EF4-FFF2-40B4-BE49-F238E27FC236}">
                <a16:creationId xmlns:a16="http://schemas.microsoft.com/office/drawing/2014/main" id="{40AD8C05-89B9-BB74-C7D9-83642E83C27A}"/>
              </a:ext>
            </a:extLst>
          </p:cNvPr>
          <p:cNvPicPr preferRelativeResize="0"/>
          <p:nvPr/>
        </p:nvPicPr>
        <p:blipFill>
          <a:blip r:embed="rId14">
            <a:alphaModFix/>
          </a:blip>
          <a:stretch>
            <a:fillRect/>
          </a:stretch>
        </p:blipFill>
        <p:spPr>
          <a:xfrm>
            <a:off x="864542" y="3404402"/>
            <a:ext cx="399775" cy="303054"/>
          </a:xfrm>
          <a:prstGeom prst="rect">
            <a:avLst/>
          </a:prstGeom>
          <a:noFill/>
          <a:ln>
            <a:noFill/>
          </a:ln>
        </p:spPr>
      </p:pic>
      <p:pic>
        <p:nvPicPr>
          <p:cNvPr id="16" name="Google Shape;191;g1a11fd028c1_0_230">
            <a:extLst>
              <a:ext uri="{FF2B5EF4-FFF2-40B4-BE49-F238E27FC236}">
                <a16:creationId xmlns:a16="http://schemas.microsoft.com/office/drawing/2014/main" id="{017D629B-B61C-9F37-BBAF-C2988A931EB5}"/>
              </a:ext>
            </a:extLst>
          </p:cNvPr>
          <p:cNvPicPr preferRelativeResize="0"/>
          <p:nvPr/>
        </p:nvPicPr>
        <p:blipFill>
          <a:blip r:embed="rId15">
            <a:alphaModFix/>
          </a:blip>
          <a:stretch>
            <a:fillRect/>
          </a:stretch>
        </p:blipFill>
        <p:spPr>
          <a:xfrm>
            <a:off x="5110550" y="4716113"/>
            <a:ext cx="1746925" cy="1911075"/>
          </a:xfrm>
          <a:prstGeom prst="rect">
            <a:avLst/>
          </a:prstGeom>
          <a:noFill/>
          <a:ln>
            <a:noFill/>
          </a:ln>
        </p:spPr>
      </p:pic>
      <p:pic>
        <p:nvPicPr>
          <p:cNvPr id="17" name="Google Shape;192;g1a11fd028c1_0_230">
            <a:extLst>
              <a:ext uri="{FF2B5EF4-FFF2-40B4-BE49-F238E27FC236}">
                <a16:creationId xmlns:a16="http://schemas.microsoft.com/office/drawing/2014/main" id="{4A53CAB4-D4DD-4EA9-4088-5ABC5A35F541}"/>
              </a:ext>
            </a:extLst>
          </p:cNvPr>
          <p:cNvPicPr preferRelativeResize="0"/>
          <p:nvPr/>
        </p:nvPicPr>
        <p:blipFill>
          <a:blip r:embed="rId16">
            <a:alphaModFix/>
          </a:blip>
          <a:stretch>
            <a:fillRect/>
          </a:stretch>
        </p:blipFill>
        <p:spPr>
          <a:xfrm>
            <a:off x="5724332" y="122415"/>
            <a:ext cx="1339475" cy="1339475"/>
          </a:xfrm>
          <a:prstGeom prst="rect">
            <a:avLst/>
          </a:prstGeom>
          <a:noFill/>
          <a:ln>
            <a:noFill/>
          </a:ln>
        </p:spPr>
      </p:pic>
      <p:sp>
        <p:nvSpPr>
          <p:cNvPr id="18" name="Google Shape;194;g1a11fd028c1_0_230">
            <a:extLst>
              <a:ext uri="{FF2B5EF4-FFF2-40B4-BE49-F238E27FC236}">
                <a16:creationId xmlns:a16="http://schemas.microsoft.com/office/drawing/2014/main" id="{3014C969-D1EA-46CD-63B0-DE80D0D841F7}"/>
              </a:ext>
            </a:extLst>
          </p:cNvPr>
          <p:cNvSpPr txBox="1"/>
          <p:nvPr/>
        </p:nvSpPr>
        <p:spPr>
          <a:xfrm>
            <a:off x="1381354" y="1738056"/>
            <a:ext cx="1903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dirty="0">
                <a:latin typeface="Arial" panose="020B0604020202020204" pitchFamily="34" charset="0"/>
                <a:ea typeface="Ubuntu"/>
                <a:cs typeface="Arial" panose="020B0604020202020204" pitchFamily="34" charset="0"/>
                <a:sym typeface="Ubuntu"/>
              </a:rPr>
              <a:t>Founded in </a:t>
            </a:r>
            <a:r>
              <a:rPr lang="en-US" sz="1100" b="1" dirty="0">
                <a:latin typeface="Arial" panose="020B0604020202020204" pitchFamily="34" charset="0"/>
                <a:ea typeface="Ubuntu"/>
                <a:cs typeface="Arial" panose="020B0604020202020204" pitchFamily="34" charset="0"/>
                <a:sym typeface="Ubuntu"/>
              </a:rPr>
              <a:t>2009</a:t>
            </a:r>
            <a:endParaRPr sz="1100" b="1" dirty="0">
              <a:latin typeface="Arial" panose="020B0604020202020204" pitchFamily="34" charset="0"/>
              <a:ea typeface="Ubuntu"/>
              <a:cs typeface="Arial" panose="020B0604020202020204" pitchFamily="34" charset="0"/>
              <a:sym typeface="Ubuntu"/>
            </a:endParaRPr>
          </a:p>
        </p:txBody>
      </p:sp>
      <p:sp>
        <p:nvSpPr>
          <p:cNvPr id="19" name="Google Shape;195;g1a11fd028c1_0_230">
            <a:extLst>
              <a:ext uri="{FF2B5EF4-FFF2-40B4-BE49-F238E27FC236}">
                <a16:creationId xmlns:a16="http://schemas.microsoft.com/office/drawing/2014/main" id="{E2DBF87F-0AA0-818A-7AEB-5ADFE3CB2DC7}"/>
              </a:ext>
            </a:extLst>
          </p:cNvPr>
          <p:cNvSpPr txBox="1"/>
          <p:nvPr/>
        </p:nvSpPr>
        <p:spPr>
          <a:xfrm>
            <a:off x="1381354" y="2280431"/>
            <a:ext cx="1903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b="1" dirty="0">
                <a:latin typeface="Arial" panose="020B0604020202020204" pitchFamily="34" charset="0"/>
                <a:ea typeface="Ubuntu"/>
                <a:cs typeface="Arial" panose="020B0604020202020204" pitchFamily="34" charset="0"/>
                <a:sym typeface="Ubuntu"/>
              </a:rPr>
              <a:t>100+ </a:t>
            </a:r>
            <a:r>
              <a:rPr lang="en-US" sz="1100" dirty="0">
                <a:latin typeface="Arial" panose="020B0604020202020204" pitchFamily="34" charset="0"/>
                <a:ea typeface="Ubuntu"/>
                <a:cs typeface="Arial" panose="020B0604020202020204" pitchFamily="34" charset="0"/>
                <a:sym typeface="Ubuntu"/>
              </a:rPr>
              <a:t>employees</a:t>
            </a:r>
            <a:endParaRPr sz="1100" dirty="0">
              <a:latin typeface="Arial" panose="020B0604020202020204" pitchFamily="34" charset="0"/>
              <a:ea typeface="Ubuntu"/>
              <a:cs typeface="Arial" panose="020B0604020202020204" pitchFamily="34" charset="0"/>
              <a:sym typeface="Ubuntu"/>
            </a:endParaRPr>
          </a:p>
        </p:txBody>
      </p:sp>
      <p:sp>
        <p:nvSpPr>
          <p:cNvPr id="20" name="Google Shape;196;g1a11fd028c1_0_230">
            <a:extLst>
              <a:ext uri="{FF2B5EF4-FFF2-40B4-BE49-F238E27FC236}">
                <a16:creationId xmlns:a16="http://schemas.microsoft.com/office/drawing/2014/main" id="{B7ED2285-9BEC-DC40-8E7A-F9C274EDEAA4}"/>
              </a:ext>
            </a:extLst>
          </p:cNvPr>
          <p:cNvSpPr txBox="1"/>
          <p:nvPr/>
        </p:nvSpPr>
        <p:spPr>
          <a:xfrm>
            <a:off x="1381354" y="2822794"/>
            <a:ext cx="1903800" cy="354000"/>
          </a:xfrm>
          <a:prstGeom prst="rect">
            <a:avLst/>
          </a:prstGeom>
          <a:noFill/>
          <a:ln>
            <a:noFill/>
          </a:ln>
        </p:spPr>
        <p:txBody>
          <a:bodyPr spcFirstLastPara="1" wrap="square" lIns="91425" tIns="91425" rIns="91425" bIns="91425" anchor="t" anchorCtr="0">
            <a:spAutoFit/>
          </a:bodyPr>
          <a:lstStyle/>
          <a:p>
            <a:r>
              <a:rPr lang="en-US" sz="1100" dirty="0">
                <a:latin typeface="Arial" panose="020B0604020202020204" pitchFamily="34" charset="0"/>
                <a:ea typeface="Ubuntu"/>
                <a:cs typeface="Arial" panose="020B0604020202020204" pitchFamily="34" charset="0"/>
                <a:sym typeface="Ubuntu"/>
              </a:rPr>
              <a:t>4.7/5 on Capterra</a:t>
            </a:r>
            <a:endParaRPr sz="1100" dirty="0">
              <a:latin typeface="Arial" panose="020B0604020202020204" pitchFamily="34" charset="0"/>
              <a:ea typeface="Ubuntu"/>
              <a:cs typeface="Arial" panose="020B0604020202020204" pitchFamily="34" charset="0"/>
              <a:sym typeface="Ubuntu"/>
            </a:endParaRPr>
          </a:p>
        </p:txBody>
      </p:sp>
      <p:sp>
        <p:nvSpPr>
          <p:cNvPr id="21" name="Google Shape;197;g1a11fd028c1_0_230">
            <a:extLst>
              <a:ext uri="{FF2B5EF4-FFF2-40B4-BE49-F238E27FC236}">
                <a16:creationId xmlns:a16="http://schemas.microsoft.com/office/drawing/2014/main" id="{937604E2-5DD6-0892-DE1A-1306AF878CDB}"/>
              </a:ext>
            </a:extLst>
          </p:cNvPr>
          <p:cNvSpPr txBox="1"/>
          <p:nvPr/>
        </p:nvSpPr>
        <p:spPr>
          <a:xfrm>
            <a:off x="1381354" y="3378931"/>
            <a:ext cx="4394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a:latin typeface="Arial" panose="020B0604020202020204" pitchFamily="34" charset="0"/>
                <a:ea typeface="Ubuntu"/>
                <a:cs typeface="Arial" panose="020B0604020202020204" pitchFamily="34" charset="0"/>
                <a:sym typeface="Ubuntu"/>
              </a:rPr>
              <a:t>Accurate </a:t>
            </a:r>
            <a:r>
              <a:rPr lang="en-US" sz="1100" b="1">
                <a:latin typeface="Arial" panose="020B0604020202020204" pitchFamily="34" charset="0"/>
                <a:ea typeface="Ubuntu"/>
                <a:cs typeface="Arial" panose="020B0604020202020204" pitchFamily="34" charset="0"/>
                <a:sym typeface="Ubuntu"/>
              </a:rPr>
              <a:t>omnichannel responses </a:t>
            </a:r>
            <a:r>
              <a:rPr lang="en-US" sz="1100">
                <a:latin typeface="Arial" panose="020B0604020202020204" pitchFamily="34" charset="0"/>
                <a:ea typeface="Ubuntu"/>
                <a:cs typeface="Arial" panose="020B0604020202020204" pitchFamily="34" charset="0"/>
                <a:sym typeface="Ubuntu"/>
              </a:rPr>
              <a:t>improve customer satisfaction</a:t>
            </a:r>
            <a:endParaRPr sz="1100">
              <a:latin typeface="Arial" panose="020B0604020202020204" pitchFamily="34" charset="0"/>
              <a:ea typeface="Ubuntu"/>
              <a:cs typeface="Arial" panose="020B0604020202020204" pitchFamily="34" charset="0"/>
              <a:sym typeface="Ubuntu"/>
            </a:endParaRPr>
          </a:p>
        </p:txBody>
      </p:sp>
      <p:sp>
        <p:nvSpPr>
          <p:cNvPr id="22" name="Google Shape;198;g1a11fd028c1_0_230">
            <a:extLst>
              <a:ext uri="{FF2B5EF4-FFF2-40B4-BE49-F238E27FC236}">
                <a16:creationId xmlns:a16="http://schemas.microsoft.com/office/drawing/2014/main" id="{EAA13979-67B3-28CB-E0BC-46CA8BA01670}"/>
              </a:ext>
            </a:extLst>
          </p:cNvPr>
          <p:cNvSpPr txBox="1"/>
          <p:nvPr/>
        </p:nvSpPr>
        <p:spPr>
          <a:xfrm>
            <a:off x="1361254" y="3974631"/>
            <a:ext cx="4394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b="1">
                <a:latin typeface="Arial" panose="020B0604020202020204" pitchFamily="34" charset="0"/>
                <a:ea typeface="Ubuntu"/>
                <a:cs typeface="Arial" panose="020B0604020202020204" pitchFamily="34" charset="0"/>
                <a:sym typeface="Ubuntu"/>
              </a:rPr>
              <a:t>24/7 engagement </a:t>
            </a:r>
            <a:r>
              <a:rPr lang="en-US" sz="1100">
                <a:latin typeface="Arial" panose="020B0604020202020204" pitchFamily="34" charset="0"/>
                <a:ea typeface="Ubuntu"/>
                <a:cs typeface="Arial" panose="020B0604020202020204" pitchFamily="34" charset="0"/>
                <a:sym typeface="Ubuntu"/>
              </a:rPr>
              <a:t>with smart AI automation</a:t>
            </a:r>
            <a:endParaRPr sz="1100">
              <a:latin typeface="Arial" panose="020B0604020202020204" pitchFamily="34" charset="0"/>
              <a:ea typeface="Ubuntu"/>
              <a:cs typeface="Arial" panose="020B0604020202020204" pitchFamily="34" charset="0"/>
              <a:sym typeface="Ubuntu"/>
            </a:endParaRPr>
          </a:p>
        </p:txBody>
      </p:sp>
      <p:sp>
        <p:nvSpPr>
          <p:cNvPr id="23" name="Google Shape;199;g1a11fd028c1_0_230">
            <a:extLst>
              <a:ext uri="{FF2B5EF4-FFF2-40B4-BE49-F238E27FC236}">
                <a16:creationId xmlns:a16="http://schemas.microsoft.com/office/drawing/2014/main" id="{2E6C6BA8-1D40-6555-91CD-83AB5A14211C}"/>
              </a:ext>
            </a:extLst>
          </p:cNvPr>
          <p:cNvSpPr txBox="1"/>
          <p:nvPr/>
        </p:nvSpPr>
        <p:spPr>
          <a:xfrm>
            <a:off x="1381354" y="4523894"/>
            <a:ext cx="4394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100">
                <a:latin typeface="Arial" panose="020B0604020202020204" pitchFamily="34" charset="0"/>
                <a:ea typeface="Ubuntu"/>
                <a:cs typeface="Arial" panose="020B0604020202020204" pitchFamily="34" charset="0"/>
                <a:sym typeface="Ubuntu"/>
              </a:rPr>
              <a:t>Insightful analytics and reporting for </a:t>
            </a:r>
            <a:r>
              <a:rPr lang="en-US" sz="1100" b="1">
                <a:latin typeface="Arial" panose="020B0604020202020204" pitchFamily="34" charset="0"/>
                <a:ea typeface="Ubuntu"/>
                <a:cs typeface="Arial" panose="020B0604020202020204" pitchFamily="34" charset="0"/>
                <a:sym typeface="Ubuntu"/>
              </a:rPr>
              <a:t>better personalization</a:t>
            </a:r>
            <a:endParaRPr sz="1100">
              <a:latin typeface="Arial" panose="020B0604020202020204" pitchFamily="34" charset="0"/>
              <a:ea typeface="Ubuntu"/>
              <a:cs typeface="Arial" panose="020B0604020202020204" pitchFamily="34" charset="0"/>
              <a:sym typeface="Ubuntu"/>
            </a:endParaRPr>
          </a:p>
        </p:txBody>
      </p:sp>
      <p:sp>
        <p:nvSpPr>
          <p:cNvPr id="24" name="Google Shape;200;g1a11fd028c1_0_230">
            <a:extLst>
              <a:ext uri="{FF2B5EF4-FFF2-40B4-BE49-F238E27FC236}">
                <a16:creationId xmlns:a16="http://schemas.microsoft.com/office/drawing/2014/main" id="{F9386B95-1760-AD63-392D-7FF05BADE45E}"/>
              </a:ext>
            </a:extLst>
          </p:cNvPr>
          <p:cNvSpPr txBox="1"/>
          <p:nvPr/>
        </p:nvSpPr>
        <p:spPr>
          <a:xfrm>
            <a:off x="1381354" y="5126444"/>
            <a:ext cx="4394700" cy="57397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100" b="1">
                <a:latin typeface="Arial" panose="020B0604020202020204" pitchFamily="34" charset="0"/>
                <a:ea typeface="Ubuntu"/>
                <a:cs typeface="Arial" panose="020B0604020202020204" pitchFamily="34" charset="0"/>
                <a:sym typeface="Ubuntu"/>
              </a:rPr>
              <a:t>Experts </a:t>
            </a:r>
            <a:r>
              <a:rPr lang="en-US" sz="1100">
                <a:solidFill>
                  <a:schemeClr val="dk1"/>
                </a:solidFill>
                <a:latin typeface="Arial" panose="020B0604020202020204" pitchFamily="34" charset="0"/>
                <a:ea typeface="Ubuntu"/>
                <a:cs typeface="Arial" panose="020B0604020202020204" pitchFamily="34" charset="0"/>
                <a:sym typeface="Ubuntu"/>
              </a:rPr>
              <a:t>in Higher Education, Healthcare, Banking &amp; Finance &amp; State/Local Government</a:t>
            </a:r>
            <a:endParaRPr sz="1100">
              <a:latin typeface="Arial" panose="020B0604020202020204" pitchFamily="34" charset="0"/>
              <a:ea typeface="Ubuntu"/>
              <a:cs typeface="Arial" panose="020B0604020202020204" pitchFamily="34" charset="0"/>
              <a:sym typeface="Ubuntu"/>
            </a:endParaRPr>
          </a:p>
        </p:txBody>
      </p:sp>
      <p:pic>
        <p:nvPicPr>
          <p:cNvPr id="25" name="Google Shape;201;g1a11fd028c1_0_230">
            <a:extLst>
              <a:ext uri="{FF2B5EF4-FFF2-40B4-BE49-F238E27FC236}">
                <a16:creationId xmlns:a16="http://schemas.microsoft.com/office/drawing/2014/main" id="{C7A0E3B6-D839-D407-9943-2E80A08015D2}"/>
              </a:ext>
            </a:extLst>
          </p:cNvPr>
          <p:cNvPicPr preferRelativeResize="0"/>
          <p:nvPr/>
        </p:nvPicPr>
        <p:blipFill>
          <a:blip r:embed="rId17">
            <a:alphaModFix/>
          </a:blip>
          <a:stretch>
            <a:fillRect/>
          </a:stretch>
        </p:blipFill>
        <p:spPr>
          <a:xfrm>
            <a:off x="877430" y="507388"/>
            <a:ext cx="1577748" cy="282725"/>
          </a:xfrm>
          <a:prstGeom prst="rect">
            <a:avLst/>
          </a:prstGeom>
          <a:noFill/>
          <a:ln>
            <a:noFill/>
          </a:ln>
        </p:spPr>
      </p:pic>
      <p:sp>
        <p:nvSpPr>
          <p:cNvPr id="27" name="Google Shape;203;g1a11fd028c1_0_230">
            <a:extLst>
              <a:ext uri="{FF2B5EF4-FFF2-40B4-BE49-F238E27FC236}">
                <a16:creationId xmlns:a16="http://schemas.microsoft.com/office/drawing/2014/main" id="{9993C7CE-21A6-5548-71FE-D116304CE440}"/>
              </a:ext>
            </a:extLst>
          </p:cNvPr>
          <p:cNvSpPr txBox="1"/>
          <p:nvPr/>
        </p:nvSpPr>
        <p:spPr>
          <a:xfrm>
            <a:off x="6285375" y="984850"/>
            <a:ext cx="2091000" cy="877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500" dirty="0">
                <a:solidFill>
                  <a:schemeClr val="lt1"/>
                </a:solidFill>
                <a:latin typeface="Arial" panose="020B0604020202020204" pitchFamily="34" charset="0"/>
                <a:ea typeface="Ubuntu Light"/>
                <a:cs typeface="Arial" panose="020B0604020202020204" pitchFamily="34" charset="0"/>
                <a:sym typeface="Ubuntu Medium"/>
              </a:rPr>
              <a:t>Trusted by 15,000+</a:t>
            </a:r>
            <a:br>
              <a:rPr lang="en-US" sz="1500" dirty="0">
                <a:solidFill>
                  <a:schemeClr val="lt1"/>
                </a:solidFill>
                <a:latin typeface="Arial" panose="020B0604020202020204" pitchFamily="34" charset="0"/>
                <a:ea typeface="Ubuntu Light"/>
                <a:cs typeface="Arial" panose="020B0604020202020204" pitchFamily="34" charset="0"/>
                <a:sym typeface="Ubuntu Medium"/>
              </a:rPr>
            </a:br>
            <a:r>
              <a:rPr lang="en-US" sz="1500" dirty="0">
                <a:solidFill>
                  <a:schemeClr val="lt1"/>
                </a:solidFill>
                <a:latin typeface="Arial" panose="020B0604020202020204" pitchFamily="34" charset="0"/>
                <a:ea typeface="Ubuntu Light"/>
                <a:cs typeface="Arial" panose="020B0604020202020204" pitchFamily="34" charset="0"/>
                <a:sym typeface="Ubuntu Medium"/>
              </a:rPr>
              <a:t>customers in</a:t>
            </a:r>
            <a:br>
              <a:rPr lang="en-US" sz="1500" dirty="0">
                <a:solidFill>
                  <a:schemeClr val="lt1"/>
                </a:solidFill>
                <a:latin typeface="Arial" panose="020B0604020202020204" pitchFamily="34" charset="0"/>
                <a:ea typeface="Ubuntu Light"/>
                <a:cs typeface="Arial" panose="020B0604020202020204" pitchFamily="34" charset="0"/>
                <a:sym typeface="Ubuntu Medium"/>
              </a:rPr>
            </a:br>
            <a:r>
              <a:rPr lang="en-US" sz="1500" dirty="0">
                <a:solidFill>
                  <a:schemeClr val="lt1"/>
                </a:solidFill>
                <a:latin typeface="Arial" panose="020B0604020202020204" pitchFamily="34" charset="0"/>
                <a:ea typeface="Ubuntu Light"/>
                <a:cs typeface="Arial" panose="020B0604020202020204" pitchFamily="34" charset="0"/>
                <a:sym typeface="Ubuntu Medium"/>
              </a:rPr>
              <a:t>51 countries</a:t>
            </a:r>
            <a:endParaRPr sz="1500" dirty="0">
              <a:solidFill>
                <a:schemeClr val="lt1"/>
              </a:solidFill>
              <a:latin typeface="Arial" panose="020B0604020202020204" pitchFamily="34" charset="0"/>
              <a:ea typeface="Ubuntu Light"/>
              <a:cs typeface="Arial" panose="020B0604020202020204" pitchFamily="34" charset="0"/>
              <a:sym typeface="Ubuntu Medium"/>
            </a:endParaRPr>
          </a:p>
        </p:txBody>
      </p:sp>
      <p:sp>
        <p:nvSpPr>
          <p:cNvPr id="28" name="Google Shape;204;g1a11fd028c1_0_230">
            <a:extLst>
              <a:ext uri="{FF2B5EF4-FFF2-40B4-BE49-F238E27FC236}">
                <a16:creationId xmlns:a16="http://schemas.microsoft.com/office/drawing/2014/main" id="{AA62BC66-12AA-5C8C-5A26-DB1841378930}"/>
              </a:ext>
            </a:extLst>
          </p:cNvPr>
          <p:cNvSpPr txBox="1"/>
          <p:nvPr/>
        </p:nvSpPr>
        <p:spPr>
          <a:xfrm>
            <a:off x="6230300" y="5109763"/>
            <a:ext cx="2091000" cy="646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500">
                <a:solidFill>
                  <a:schemeClr val="lt1"/>
                </a:solidFill>
                <a:latin typeface="Arial" panose="020B0604020202020204" pitchFamily="34" charset="0"/>
                <a:ea typeface="Ubuntu Light"/>
                <a:cs typeface="Arial" panose="020B0604020202020204" pitchFamily="34" charset="0"/>
                <a:sym typeface="Ubuntu Medium"/>
              </a:rPr>
              <a:t>Iron-clad Privacy</a:t>
            </a:r>
            <a:endParaRPr sz="1500">
              <a:solidFill>
                <a:schemeClr val="lt1"/>
              </a:solidFill>
              <a:latin typeface="Arial" panose="020B0604020202020204" pitchFamily="34" charset="0"/>
              <a:ea typeface="Ubuntu Light"/>
              <a:cs typeface="Arial" panose="020B0604020202020204" pitchFamily="34" charset="0"/>
              <a:sym typeface="Ubuntu Medium"/>
            </a:endParaRPr>
          </a:p>
          <a:p>
            <a:pPr marL="0" lvl="0" indent="0" algn="r" rtl="0">
              <a:spcBef>
                <a:spcPts val="0"/>
              </a:spcBef>
              <a:spcAft>
                <a:spcPts val="0"/>
              </a:spcAft>
              <a:buNone/>
            </a:pPr>
            <a:r>
              <a:rPr lang="en-US" sz="1500">
                <a:solidFill>
                  <a:schemeClr val="lt1"/>
                </a:solidFill>
                <a:latin typeface="Arial" panose="020B0604020202020204" pitchFamily="34" charset="0"/>
                <a:ea typeface="Ubuntu Light"/>
                <a:cs typeface="Arial" panose="020B0604020202020204" pitchFamily="34" charset="0"/>
                <a:sym typeface="Ubuntu Medium"/>
              </a:rPr>
              <a:t>and Security</a:t>
            </a:r>
            <a:endParaRPr sz="1500">
              <a:solidFill>
                <a:schemeClr val="lt1"/>
              </a:solidFill>
              <a:latin typeface="Arial" panose="020B0604020202020204" pitchFamily="34" charset="0"/>
              <a:ea typeface="Ubuntu Light"/>
              <a:cs typeface="Arial" panose="020B0604020202020204" pitchFamily="34" charset="0"/>
              <a:sym typeface="Ubuntu Medium"/>
            </a:endParaRPr>
          </a:p>
        </p:txBody>
      </p:sp>
      <p:sp>
        <p:nvSpPr>
          <p:cNvPr id="29" name="Google Shape;205;g1a11fd028c1_0_230">
            <a:extLst>
              <a:ext uri="{FF2B5EF4-FFF2-40B4-BE49-F238E27FC236}">
                <a16:creationId xmlns:a16="http://schemas.microsoft.com/office/drawing/2014/main" id="{05BA665B-406F-34CF-CFC9-EE8EE70D331F}"/>
              </a:ext>
            </a:extLst>
          </p:cNvPr>
          <p:cNvSpPr txBox="1"/>
          <p:nvPr/>
        </p:nvSpPr>
        <p:spPr>
          <a:xfrm>
            <a:off x="9071050" y="3133813"/>
            <a:ext cx="23370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solidFill>
                  <a:schemeClr val="lt1"/>
                </a:solidFill>
                <a:latin typeface="Arial" panose="020B0604020202020204" pitchFamily="34" charset="0"/>
                <a:ea typeface="Ubuntu Light"/>
                <a:cs typeface="Arial" panose="020B0604020202020204" pitchFamily="34" charset="0"/>
                <a:sym typeface="Ubuntu Medium"/>
              </a:rPr>
              <a:t>Award-Winning</a:t>
            </a:r>
            <a:endParaRPr sz="1500">
              <a:solidFill>
                <a:schemeClr val="lt1"/>
              </a:solidFill>
              <a:latin typeface="Arial" panose="020B0604020202020204" pitchFamily="34" charset="0"/>
              <a:ea typeface="Ubuntu Light"/>
              <a:cs typeface="Arial" panose="020B0604020202020204" pitchFamily="34" charset="0"/>
              <a:sym typeface="Ubuntu Medium"/>
            </a:endParaRPr>
          </a:p>
          <a:p>
            <a:pPr marL="0" lvl="0" indent="0" algn="l" rtl="0">
              <a:spcBef>
                <a:spcPts val="0"/>
              </a:spcBef>
              <a:spcAft>
                <a:spcPts val="0"/>
              </a:spcAft>
              <a:buNone/>
            </a:pPr>
            <a:r>
              <a:rPr lang="en-US" sz="1500">
                <a:solidFill>
                  <a:schemeClr val="lt1"/>
                </a:solidFill>
                <a:latin typeface="Arial" panose="020B0604020202020204" pitchFamily="34" charset="0"/>
                <a:ea typeface="Ubuntu Light"/>
                <a:cs typeface="Arial" panose="020B0604020202020204" pitchFamily="34" charset="0"/>
                <a:sym typeface="Ubuntu Medium"/>
              </a:rPr>
              <a:t>Omnichannel Software</a:t>
            </a:r>
            <a:endParaRPr sz="1500">
              <a:solidFill>
                <a:schemeClr val="lt1"/>
              </a:solidFill>
              <a:latin typeface="Arial" panose="020B0604020202020204" pitchFamily="34" charset="0"/>
              <a:ea typeface="Ubuntu Light"/>
              <a:cs typeface="Arial" panose="020B0604020202020204" pitchFamily="34" charset="0"/>
              <a:sym typeface="Ubuntu Medium"/>
            </a:endParaRPr>
          </a:p>
        </p:txBody>
      </p:sp>
      <p:pic>
        <p:nvPicPr>
          <p:cNvPr id="38" name="Picture 37" descr="Graphical user interface, text&#10;&#10;Description automatically generated">
            <a:extLst>
              <a:ext uri="{FF2B5EF4-FFF2-40B4-BE49-F238E27FC236}">
                <a16:creationId xmlns:a16="http://schemas.microsoft.com/office/drawing/2014/main" id="{86D7EEDB-2914-9945-84A8-294BAAC48D8E}"/>
              </a:ext>
            </a:extLst>
          </p:cNvPr>
          <p:cNvPicPr>
            <a:picLocks noChangeAspect="1"/>
          </p:cNvPicPr>
          <p:nvPr/>
        </p:nvPicPr>
        <p:blipFill>
          <a:blip r:embed="rId18"/>
          <a:stretch>
            <a:fillRect/>
          </a:stretch>
        </p:blipFill>
        <p:spPr>
          <a:xfrm>
            <a:off x="8148518" y="-27911"/>
            <a:ext cx="4114800" cy="2832100"/>
          </a:xfrm>
          <a:prstGeom prst="rect">
            <a:avLst/>
          </a:prstGeom>
        </p:spPr>
      </p:pic>
    </p:spTree>
    <p:extLst>
      <p:ext uri="{BB962C8B-B14F-4D97-AF65-F5344CB8AC3E}">
        <p14:creationId xmlns:p14="http://schemas.microsoft.com/office/powerpoint/2010/main" val="3508184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28" name="Picture 27">
            <a:extLst>
              <a:ext uri="{FF2B5EF4-FFF2-40B4-BE49-F238E27FC236}">
                <a16:creationId xmlns:a16="http://schemas.microsoft.com/office/drawing/2014/main" id="{DCF0B4D4-6056-D743-A0C8-19FD935D2F8C}"/>
              </a:ext>
            </a:extLst>
          </p:cNvPr>
          <p:cNvPicPr>
            <a:picLocks noChangeAspect="1"/>
          </p:cNvPicPr>
          <p:nvPr/>
        </p:nvPicPr>
        <p:blipFill>
          <a:blip r:embed="rId3"/>
          <a:stretch>
            <a:fillRect/>
          </a:stretch>
        </p:blipFill>
        <p:spPr>
          <a:xfrm>
            <a:off x="5215759" y="2211934"/>
            <a:ext cx="6858000" cy="6858000"/>
          </a:xfrm>
          <a:prstGeom prst="rect">
            <a:avLst/>
          </a:prstGeom>
        </p:spPr>
      </p:pic>
      <p:pic>
        <p:nvPicPr>
          <p:cNvPr id="25" name="Picture 24" descr="Shape, rectangle&#10;&#10;Description automatically generated">
            <a:extLst>
              <a:ext uri="{FF2B5EF4-FFF2-40B4-BE49-F238E27FC236}">
                <a16:creationId xmlns:a16="http://schemas.microsoft.com/office/drawing/2014/main" id="{D6E6DAB8-0B91-5A49-80E6-478AF26B4BCB}"/>
              </a:ext>
            </a:extLst>
          </p:cNvPr>
          <p:cNvPicPr>
            <a:picLocks noChangeAspect="1"/>
          </p:cNvPicPr>
          <p:nvPr/>
        </p:nvPicPr>
        <p:blipFill>
          <a:blip r:embed="rId4"/>
          <a:stretch>
            <a:fillRect/>
          </a:stretch>
        </p:blipFill>
        <p:spPr>
          <a:xfrm>
            <a:off x="1207253" y="5057064"/>
            <a:ext cx="3403531" cy="1500397"/>
          </a:xfrm>
          <a:prstGeom prst="rect">
            <a:avLst/>
          </a:prstGeom>
        </p:spPr>
      </p:pic>
      <p:pic>
        <p:nvPicPr>
          <p:cNvPr id="15" name="Picture 14" descr="A person sitting at a desk with her hands on her face&#10;&#10;Description automatically generated with low confidence">
            <a:extLst>
              <a:ext uri="{FF2B5EF4-FFF2-40B4-BE49-F238E27FC236}">
                <a16:creationId xmlns:a16="http://schemas.microsoft.com/office/drawing/2014/main" id="{02F7F6E6-7FDF-D64F-A1DE-FB4222430B20}"/>
              </a:ext>
            </a:extLst>
          </p:cNvPr>
          <p:cNvPicPr>
            <a:picLocks noChangeAspect="1"/>
          </p:cNvPicPr>
          <p:nvPr/>
        </p:nvPicPr>
        <p:blipFill>
          <a:blip r:embed="rId5"/>
          <a:stretch>
            <a:fillRect/>
          </a:stretch>
        </p:blipFill>
        <p:spPr>
          <a:xfrm>
            <a:off x="7441857" y="1778000"/>
            <a:ext cx="5257800" cy="5080000"/>
          </a:xfrm>
          <a:prstGeom prst="rect">
            <a:avLst/>
          </a:prstGeom>
        </p:spPr>
      </p:pic>
      <p:pic>
        <p:nvPicPr>
          <p:cNvPr id="22" name="Picture 21" descr="Shape, rectangle&#10;&#10;Description automatically generated">
            <a:extLst>
              <a:ext uri="{FF2B5EF4-FFF2-40B4-BE49-F238E27FC236}">
                <a16:creationId xmlns:a16="http://schemas.microsoft.com/office/drawing/2014/main" id="{F401C674-7B78-4746-937F-869C32EEBF43}"/>
              </a:ext>
            </a:extLst>
          </p:cNvPr>
          <p:cNvPicPr>
            <a:picLocks noChangeAspect="1"/>
          </p:cNvPicPr>
          <p:nvPr/>
        </p:nvPicPr>
        <p:blipFill>
          <a:blip r:embed="rId4"/>
          <a:stretch>
            <a:fillRect/>
          </a:stretch>
        </p:blipFill>
        <p:spPr>
          <a:xfrm>
            <a:off x="5863661" y="3311685"/>
            <a:ext cx="3045563" cy="1500397"/>
          </a:xfrm>
          <a:prstGeom prst="rect">
            <a:avLst/>
          </a:prstGeom>
        </p:spPr>
      </p:pic>
      <p:pic>
        <p:nvPicPr>
          <p:cNvPr id="21" name="Picture 20" descr="Shape, rectangle&#10;&#10;Description automatically generated">
            <a:extLst>
              <a:ext uri="{FF2B5EF4-FFF2-40B4-BE49-F238E27FC236}">
                <a16:creationId xmlns:a16="http://schemas.microsoft.com/office/drawing/2014/main" id="{76768E78-6771-404D-832D-7A2007684DD0}"/>
              </a:ext>
            </a:extLst>
          </p:cNvPr>
          <p:cNvPicPr>
            <a:picLocks noChangeAspect="1"/>
          </p:cNvPicPr>
          <p:nvPr/>
        </p:nvPicPr>
        <p:blipFill>
          <a:blip r:embed="rId4"/>
          <a:stretch>
            <a:fillRect/>
          </a:stretch>
        </p:blipFill>
        <p:spPr>
          <a:xfrm>
            <a:off x="543662" y="3683029"/>
            <a:ext cx="4168659" cy="1837693"/>
          </a:xfrm>
          <a:prstGeom prst="rect">
            <a:avLst/>
          </a:prstGeom>
        </p:spPr>
      </p:pic>
      <p:pic>
        <p:nvPicPr>
          <p:cNvPr id="17" name="Picture 16" descr="Shape, rectangle&#10;&#10;Description automatically generated">
            <a:extLst>
              <a:ext uri="{FF2B5EF4-FFF2-40B4-BE49-F238E27FC236}">
                <a16:creationId xmlns:a16="http://schemas.microsoft.com/office/drawing/2014/main" id="{67925445-32F4-684D-9548-00FDF1DED493}"/>
              </a:ext>
            </a:extLst>
          </p:cNvPr>
          <p:cNvPicPr>
            <a:picLocks noChangeAspect="1"/>
          </p:cNvPicPr>
          <p:nvPr/>
        </p:nvPicPr>
        <p:blipFill>
          <a:blip r:embed="rId4"/>
          <a:stretch>
            <a:fillRect/>
          </a:stretch>
        </p:blipFill>
        <p:spPr>
          <a:xfrm>
            <a:off x="4824286" y="1106580"/>
            <a:ext cx="3403531" cy="1500397"/>
          </a:xfrm>
          <a:prstGeom prst="rect">
            <a:avLst/>
          </a:prstGeom>
        </p:spPr>
      </p:pic>
      <p:pic>
        <p:nvPicPr>
          <p:cNvPr id="4" name="Google Shape;201;g1a11fd028c1_0_230">
            <a:extLst>
              <a:ext uri="{FF2B5EF4-FFF2-40B4-BE49-F238E27FC236}">
                <a16:creationId xmlns:a16="http://schemas.microsoft.com/office/drawing/2014/main" id="{95EE4D19-2ADD-4049-864B-5ECA622714D7}"/>
              </a:ext>
            </a:extLst>
          </p:cNvPr>
          <p:cNvPicPr preferRelativeResize="0"/>
          <p:nvPr/>
        </p:nvPicPr>
        <p:blipFill>
          <a:blip r:embed="rId6">
            <a:alphaModFix/>
          </a:blip>
          <a:stretch>
            <a:fillRect/>
          </a:stretch>
        </p:blipFill>
        <p:spPr>
          <a:xfrm>
            <a:off x="877430" y="507388"/>
            <a:ext cx="1577748" cy="282725"/>
          </a:xfrm>
          <a:prstGeom prst="rect">
            <a:avLst/>
          </a:prstGeom>
          <a:noFill/>
          <a:ln>
            <a:noFill/>
          </a:ln>
        </p:spPr>
      </p:pic>
      <p:sp>
        <p:nvSpPr>
          <p:cNvPr id="5" name="Google Shape;202;g1a11fd028c1_0_230">
            <a:extLst>
              <a:ext uri="{FF2B5EF4-FFF2-40B4-BE49-F238E27FC236}">
                <a16:creationId xmlns:a16="http://schemas.microsoft.com/office/drawing/2014/main" id="{17B1359D-A7A7-054E-86DE-7D41D01E9A47}"/>
              </a:ext>
            </a:extLst>
          </p:cNvPr>
          <p:cNvSpPr txBox="1"/>
          <p:nvPr/>
        </p:nvSpPr>
        <p:spPr>
          <a:xfrm>
            <a:off x="742287" y="2425084"/>
            <a:ext cx="5269844" cy="110796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b="1" dirty="0">
                <a:solidFill>
                  <a:schemeClr val="dk1"/>
                </a:solidFill>
                <a:latin typeface="Arial" panose="020B0604020202020204" pitchFamily="34" charset="0"/>
                <a:ea typeface="Ubuntu"/>
                <a:cs typeface="Arial" panose="020B0604020202020204" pitchFamily="34" charset="0"/>
                <a:sym typeface="Ubuntu"/>
              </a:rPr>
              <a:t>Growing expectations have exposed </a:t>
            </a:r>
            <a:r>
              <a:rPr lang="en-US" sz="3000" b="1" dirty="0">
                <a:solidFill>
                  <a:srgbClr val="0033E2"/>
                </a:solidFill>
                <a:latin typeface="Arial" panose="020B0604020202020204" pitchFamily="34" charset="0"/>
                <a:ea typeface="Ubuntu"/>
                <a:cs typeface="Arial" panose="020B0604020202020204" pitchFamily="34" charset="0"/>
                <a:sym typeface="Ubuntu"/>
              </a:rPr>
              <a:t>gaps in service.</a:t>
            </a:r>
            <a:endParaRPr sz="3000" b="1" dirty="0">
              <a:solidFill>
                <a:srgbClr val="0033E2"/>
              </a:solidFill>
              <a:latin typeface="Arial" panose="020B0604020202020204" pitchFamily="34" charset="0"/>
              <a:ea typeface="Ubuntu"/>
              <a:cs typeface="Arial" panose="020B0604020202020204" pitchFamily="34" charset="0"/>
              <a:sym typeface="Ubuntu"/>
            </a:endParaRPr>
          </a:p>
        </p:txBody>
      </p:sp>
      <p:sp>
        <p:nvSpPr>
          <p:cNvPr id="7" name="TextBox 6">
            <a:extLst>
              <a:ext uri="{FF2B5EF4-FFF2-40B4-BE49-F238E27FC236}">
                <a16:creationId xmlns:a16="http://schemas.microsoft.com/office/drawing/2014/main" id="{FFE43180-480F-7E4C-8F76-C21FADFB1318}"/>
              </a:ext>
            </a:extLst>
          </p:cNvPr>
          <p:cNvSpPr txBox="1"/>
          <p:nvPr/>
        </p:nvSpPr>
        <p:spPr>
          <a:xfrm>
            <a:off x="6412304" y="3784884"/>
            <a:ext cx="2037083" cy="553998"/>
          </a:xfrm>
          <a:prstGeom prst="rect">
            <a:avLst/>
          </a:prstGeom>
          <a:noFill/>
        </p:spPr>
        <p:txBody>
          <a:bodyPr wrap="square">
            <a:spAutoFit/>
          </a:bodyPr>
          <a:lstStyle/>
          <a:p>
            <a:r>
              <a:rPr lang="en-US" sz="1500" dirty="0">
                <a:latin typeface="Arial" panose="020B0604020202020204" pitchFamily="34" charset="0"/>
                <a:ea typeface="Ubuntu"/>
                <a:cs typeface="Arial" panose="020B0604020202020204" pitchFamily="34" charset="0"/>
                <a:sym typeface="Ubuntu"/>
              </a:rPr>
              <a:t>Please respond to my complaint on Twitter.</a:t>
            </a:r>
          </a:p>
        </p:txBody>
      </p:sp>
      <p:sp>
        <p:nvSpPr>
          <p:cNvPr id="9" name="TextBox 8">
            <a:extLst>
              <a:ext uri="{FF2B5EF4-FFF2-40B4-BE49-F238E27FC236}">
                <a16:creationId xmlns:a16="http://schemas.microsoft.com/office/drawing/2014/main" id="{350C3C7F-F74C-874D-BB4B-39158D636E49}"/>
              </a:ext>
            </a:extLst>
          </p:cNvPr>
          <p:cNvSpPr txBox="1"/>
          <p:nvPr/>
        </p:nvSpPr>
        <p:spPr>
          <a:xfrm>
            <a:off x="5313404" y="1581814"/>
            <a:ext cx="2508423" cy="553998"/>
          </a:xfrm>
          <a:prstGeom prst="rect">
            <a:avLst/>
          </a:prstGeom>
          <a:noFill/>
        </p:spPr>
        <p:txBody>
          <a:bodyPr wrap="square">
            <a:spAutoFit/>
          </a:bodyPr>
          <a:lstStyle/>
          <a:p>
            <a:r>
              <a:rPr lang="en-US" sz="1500" dirty="0">
                <a:latin typeface="Arial" panose="020B0604020202020204" pitchFamily="34" charset="0"/>
                <a:ea typeface="Ubuntu"/>
                <a:cs typeface="Arial" panose="020B0604020202020204" pitchFamily="34" charset="0"/>
                <a:sym typeface="Ubuntu"/>
              </a:rPr>
              <a:t>Why is it </a:t>
            </a:r>
            <a:r>
              <a:rPr lang="en-US" sz="1500" b="1" dirty="0">
                <a:latin typeface="Arial" panose="020B0604020202020204" pitchFamily="34" charset="0"/>
                <a:ea typeface="Ubuntu"/>
                <a:cs typeface="Arial" panose="020B0604020202020204" pitchFamily="34" charset="0"/>
                <a:sym typeface="Ubuntu"/>
              </a:rPr>
              <a:t>taking so long </a:t>
            </a:r>
            <a:r>
              <a:rPr lang="en-US" sz="1500" dirty="0">
                <a:latin typeface="Arial" panose="020B0604020202020204" pitchFamily="34" charset="0"/>
                <a:ea typeface="Ubuntu"/>
                <a:cs typeface="Arial" panose="020B0604020202020204" pitchFamily="34" charset="0"/>
                <a:sym typeface="Ubuntu"/>
              </a:rPr>
              <a:t>to check my student status?</a:t>
            </a:r>
          </a:p>
        </p:txBody>
      </p:sp>
      <p:sp>
        <p:nvSpPr>
          <p:cNvPr id="12" name="TextBox 11">
            <a:extLst>
              <a:ext uri="{FF2B5EF4-FFF2-40B4-BE49-F238E27FC236}">
                <a16:creationId xmlns:a16="http://schemas.microsoft.com/office/drawing/2014/main" id="{DA1785B3-0A23-7D4A-83BC-6BCAA85EF900}"/>
              </a:ext>
            </a:extLst>
          </p:cNvPr>
          <p:cNvSpPr txBox="1"/>
          <p:nvPr/>
        </p:nvSpPr>
        <p:spPr>
          <a:xfrm>
            <a:off x="1843813" y="5537895"/>
            <a:ext cx="2342393" cy="553998"/>
          </a:xfrm>
          <a:prstGeom prst="rect">
            <a:avLst/>
          </a:prstGeom>
          <a:noFill/>
        </p:spPr>
        <p:txBody>
          <a:bodyPr wrap="square">
            <a:spAutoFit/>
          </a:bodyPr>
          <a:lstStyle/>
          <a:p>
            <a:r>
              <a:rPr lang="en-US" sz="1500" dirty="0">
                <a:latin typeface="Arial" panose="020B0604020202020204" pitchFamily="34" charset="0"/>
                <a:ea typeface="Ubuntu"/>
                <a:cs typeface="Arial" panose="020B0604020202020204" pitchFamily="34" charset="0"/>
                <a:sym typeface="Ubuntu"/>
              </a:rPr>
              <a:t>Why is live chat only available on </a:t>
            </a:r>
            <a:r>
              <a:rPr lang="en-US" sz="1500" b="1" dirty="0">
                <a:latin typeface="Arial" panose="020B0604020202020204" pitchFamily="34" charset="0"/>
                <a:ea typeface="Ubuntu"/>
                <a:cs typeface="Arial" panose="020B0604020202020204" pitchFamily="34" charset="0"/>
                <a:sym typeface="Ubuntu"/>
              </a:rPr>
              <a:t>weekdays</a:t>
            </a:r>
            <a:r>
              <a:rPr lang="en-US" sz="1500" dirty="0">
                <a:latin typeface="Arial" panose="020B0604020202020204" pitchFamily="34" charset="0"/>
                <a:ea typeface="Ubuntu"/>
                <a:cs typeface="Arial" panose="020B0604020202020204" pitchFamily="34" charset="0"/>
                <a:sym typeface="Ubuntu"/>
              </a:rPr>
              <a:t>?</a:t>
            </a:r>
          </a:p>
        </p:txBody>
      </p:sp>
      <p:sp>
        <p:nvSpPr>
          <p:cNvPr id="13" name="TextBox 12">
            <a:extLst>
              <a:ext uri="{FF2B5EF4-FFF2-40B4-BE49-F238E27FC236}">
                <a16:creationId xmlns:a16="http://schemas.microsoft.com/office/drawing/2014/main" id="{6F807BC1-4D98-A043-A62C-96332C19C924}"/>
              </a:ext>
            </a:extLst>
          </p:cNvPr>
          <p:cNvSpPr txBox="1"/>
          <p:nvPr/>
        </p:nvSpPr>
        <p:spPr>
          <a:xfrm>
            <a:off x="1313896" y="4209461"/>
            <a:ext cx="2855718" cy="784830"/>
          </a:xfrm>
          <a:prstGeom prst="rect">
            <a:avLst/>
          </a:prstGeom>
          <a:noFill/>
        </p:spPr>
        <p:txBody>
          <a:bodyPr wrap="square">
            <a:spAutoFit/>
          </a:bodyPr>
          <a:lstStyle/>
          <a:p>
            <a:r>
              <a:rPr lang="en-US" sz="1500" dirty="0">
                <a:latin typeface="Arial" panose="020B0604020202020204" pitchFamily="34" charset="0"/>
                <a:ea typeface="Ubuntu"/>
                <a:cs typeface="Arial" panose="020B0604020202020204" pitchFamily="34" charset="0"/>
                <a:sym typeface="Ubuntu"/>
              </a:rPr>
              <a:t>My classes are during the day so I can only respond in the </a:t>
            </a:r>
            <a:r>
              <a:rPr lang="en-US" sz="1500" b="1" dirty="0">
                <a:latin typeface="Arial" panose="020B0604020202020204" pitchFamily="34" charset="0"/>
                <a:ea typeface="Ubuntu"/>
                <a:cs typeface="Arial" panose="020B0604020202020204" pitchFamily="34" charset="0"/>
                <a:sym typeface="Ubuntu"/>
              </a:rPr>
              <a:t>evening or on the weekend.</a:t>
            </a:r>
          </a:p>
        </p:txBody>
      </p:sp>
      <p:pic>
        <p:nvPicPr>
          <p:cNvPr id="19" name="Picture 18" descr="Shape, rectangle&#10;&#10;Description automatically generated">
            <a:extLst>
              <a:ext uri="{FF2B5EF4-FFF2-40B4-BE49-F238E27FC236}">
                <a16:creationId xmlns:a16="http://schemas.microsoft.com/office/drawing/2014/main" id="{EDFE1AAC-0899-444C-901E-F2454627894C}"/>
              </a:ext>
            </a:extLst>
          </p:cNvPr>
          <p:cNvPicPr>
            <a:picLocks noChangeAspect="1"/>
          </p:cNvPicPr>
          <p:nvPr/>
        </p:nvPicPr>
        <p:blipFill>
          <a:blip r:embed="rId7"/>
          <a:stretch>
            <a:fillRect/>
          </a:stretch>
        </p:blipFill>
        <p:spPr>
          <a:xfrm>
            <a:off x="7648220" y="340312"/>
            <a:ext cx="3666147" cy="1025810"/>
          </a:xfrm>
          <a:prstGeom prst="rect">
            <a:avLst/>
          </a:prstGeom>
        </p:spPr>
      </p:pic>
      <p:sp>
        <p:nvSpPr>
          <p:cNvPr id="10" name="TextBox 9">
            <a:extLst>
              <a:ext uri="{FF2B5EF4-FFF2-40B4-BE49-F238E27FC236}">
                <a16:creationId xmlns:a16="http://schemas.microsoft.com/office/drawing/2014/main" id="{4A7DF821-B214-DC41-89EA-95792E8FC4A1}"/>
              </a:ext>
            </a:extLst>
          </p:cNvPr>
          <p:cNvSpPr txBox="1"/>
          <p:nvPr/>
        </p:nvSpPr>
        <p:spPr>
          <a:xfrm>
            <a:off x="8069654" y="691635"/>
            <a:ext cx="2920311" cy="323165"/>
          </a:xfrm>
          <a:prstGeom prst="rect">
            <a:avLst/>
          </a:prstGeom>
          <a:noFill/>
        </p:spPr>
        <p:txBody>
          <a:bodyPr wrap="square">
            <a:spAutoFit/>
          </a:bodyPr>
          <a:lstStyle/>
          <a:p>
            <a:r>
              <a:rPr lang="en-US" sz="1500" dirty="0">
                <a:latin typeface="Arial" panose="020B0604020202020204" pitchFamily="34" charset="0"/>
                <a:ea typeface="Ubuntu"/>
                <a:cs typeface="Arial" panose="020B0604020202020204" pitchFamily="34" charset="0"/>
                <a:sym typeface="Ubuntu"/>
              </a:rPr>
              <a:t>The chatbot was </a:t>
            </a:r>
            <a:r>
              <a:rPr lang="en-US" sz="1500" b="1" dirty="0">
                <a:latin typeface="Arial" panose="020B0604020202020204" pitchFamily="34" charset="0"/>
                <a:ea typeface="Ubuntu"/>
                <a:cs typeface="Arial" panose="020B0604020202020204" pitchFamily="34" charset="0"/>
                <a:sym typeface="Ubuntu"/>
              </a:rPr>
              <a:t>so unhelpful.</a:t>
            </a:r>
          </a:p>
        </p:txBody>
      </p:sp>
      <p:pic>
        <p:nvPicPr>
          <p:cNvPr id="23" name="Picture 22" descr="Shape, rectangle&#10;&#10;Description automatically generated">
            <a:extLst>
              <a:ext uri="{FF2B5EF4-FFF2-40B4-BE49-F238E27FC236}">
                <a16:creationId xmlns:a16="http://schemas.microsoft.com/office/drawing/2014/main" id="{35B9B115-7382-DA46-8DE4-A51B57BD4DC5}"/>
              </a:ext>
            </a:extLst>
          </p:cNvPr>
          <p:cNvPicPr>
            <a:picLocks noChangeAspect="1"/>
          </p:cNvPicPr>
          <p:nvPr/>
        </p:nvPicPr>
        <p:blipFill>
          <a:blip r:embed="rId4"/>
          <a:stretch>
            <a:fillRect/>
          </a:stretch>
        </p:blipFill>
        <p:spPr>
          <a:xfrm>
            <a:off x="6160601" y="2211934"/>
            <a:ext cx="3403531" cy="1500397"/>
          </a:xfrm>
          <a:prstGeom prst="rect">
            <a:avLst/>
          </a:prstGeom>
        </p:spPr>
      </p:pic>
      <p:sp>
        <p:nvSpPr>
          <p:cNvPr id="11" name="TextBox 10">
            <a:extLst>
              <a:ext uri="{FF2B5EF4-FFF2-40B4-BE49-F238E27FC236}">
                <a16:creationId xmlns:a16="http://schemas.microsoft.com/office/drawing/2014/main" id="{0579D7A0-6976-C547-BA03-EC4927E0C8E9}"/>
              </a:ext>
            </a:extLst>
          </p:cNvPr>
          <p:cNvSpPr txBox="1"/>
          <p:nvPr/>
        </p:nvSpPr>
        <p:spPr>
          <a:xfrm>
            <a:off x="6706509" y="2702068"/>
            <a:ext cx="2422542" cy="553998"/>
          </a:xfrm>
          <a:prstGeom prst="rect">
            <a:avLst/>
          </a:prstGeom>
          <a:noFill/>
        </p:spPr>
        <p:txBody>
          <a:bodyPr wrap="square">
            <a:spAutoFit/>
          </a:bodyPr>
          <a:lstStyle/>
          <a:p>
            <a:r>
              <a:rPr lang="en-US" sz="1500" b="1" dirty="0">
                <a:latin typeface="Arial" panose="020B0604020202020204" pitchFamily="34" charset="0"/>
                <a:ea typeface="Ubuntu"/>
                <a:cs typeface="Arial" panose="020B0604020202020204" pitchFamily="34" charset="0"/>
                <a:sym typeface="Ubuntu"/>
              </a:rPr>
              <a:t>Is it safe </a:t>
            </a:r>
            <a:r>
              <a:rPr lang="en-US" sz="1500" dirty="0">
                <a:latin typeface="Arial" panose="020B0604020202020204" pitchFamily="34" charset="0"/>
                <a:ea typeface="Ubuntu"/>
                <a:cs typeface="Arial" panose="020B0604020202020204" pitchFamily="34" charset="0"/>
                <a:sym typeface="Ubuntu"/>
              </a:rPr>
              <a:t>to text my billing information for my tuition?</a:t>
            </a:r>
          </a:p>
        </p:txBody>
      </p:sp>
      <p:pic>
        <p:nvPicPr>
          <p:cNvPr id="24" name="Picture 23" descr="Shape, rectangle&#10;&#10;Description automatically generated">
            <a:extLst>
              <a:ext uri="{FF2B5EF4-FFF2-40B4-BE49-F238E27FC236}">
                <a16:creationId xmlns:a16="http://schemas.microsoft.com/office/drawing/2014/main" id="{CC2CEC21-2276-1A41-9948-FD90A68AB460}"/>
              </a:ext>
            </a:extLst>
          </p:cNvPr>
          <p:cNvPicPr>
            <a:picLocks noChangeAspect="1"/>
          </p:cNvPicPr>
          <p:nvPr/>
        </p:nvPicPr>
        <p:blipFill>
          <a:blip r:embed="rId4"/>
          <a:stretch>
            <a:fillRect/>
          </a:stretch>
        </p:blipFill>
        <p:spPr>
          <a:xfrm>
            <a:off x="3614730" y="4602143"/>
            <a:ext cx="3845958" cy="1500397"/>
          </a:xfrm>
          <a:prstGeom prst="rect">
            <a:avLst/>
          </a:prstGeom>
        </p:spPr>
      </p:pic>
      <p:sp>
        <p:nvSpPr>
          <p:cNvPr id="8" name="TextBox 7">
            <a:extLst>
              <a:ext uri="{FF2B5EF4-FFF2-40B4-BE49-F238E27FC236}">
                <a16:creationId xmlns:a16="http://schemas.microsoft.com/office/drawing/2014/main" id="{278B1981-A67D-D544-9888-CA1349539818}"/>
              </a:ext>
            </a:extLst>
          </p:cNvPr>
          <p:cNvSpPr txBox="1"/>
          <p:nvPr/>
        </p:nvSpPr>
        <p:spPr>
          <a:xfrm>
            <a:off x="4223278" y="5064947"/>
            <a:ext cx="2709376" cy="553998"/>
          </a:xfrm>
          <a:prstGeom prst="rect">
            <a:avLst/>
          </a:prstGeom>
          <a:noFill/>
        </p:spPr>
        <p:txBody>
          <a:bodyPr wrap="square">
            <a:spAutoFit/>
          </a:bodyPr>
          <a:lstStyle/>
          <a:p>
            <a:r>
              <a:rPr lang="en-US" sz="1500" dirty="0">
                <a:latin typeface="Arial" panose="020B0604020202020204" pitchFamily="34" charset="0"/>
                <a:ea typeface="Ubuntu"/>
                <a:cs typeface="Arial" panose="020B0604020202020204" pitchFamily="34" charset="0"/>
                <a:sym typeface="Ubuntu"/>
              </a:rPr>
              <a:t>I sent my inquiry through text and </a:t>
            </a:r>
            <a:r>
              <a:rPr lang="en-US" sz="1500" b="1" dirty="0">
                <a:latin typeface="Arial" panose="020B0604020202020204" pitchFamily="34" charset="0"/>
                <a:ea typeface="Ubuntu"/>
                <a:cs typeface="Arial" panose="020B0604020202020204" pitchFamily="34" charset="0"/>
                <a:sym typeface="Ubuntu"/>
              </a:rPr>
              <a:t>never got a response.</a:t>
            </a:r>
          </a:p>
        </p:txBody>
      </p:sp>
      <p:pic>
        <p:nvPicPr>
          <p:cNvPr id="26" name="Picture 25" descr="A picture containing text, weapon, vector graphics&#10;&#10;Description automatically generated">
            <a:extLst>
              <a:ext uri="{FF2B5EF4-FFF2-40B4-BE49-F238E27FC236}">
                <a16:creationId xmlns:a16="http://schemas.microsoft.com/office/drawing/2014/main" id="{E635F030-AA15-034F-82C5-BF4BDE5D1344}"/>
              </a:ext>
            </a:extLst>
          </p:cNvPr>
          <p:cNvPicPr>
            <a:picLocks noChangeAspect="1"/>
          </p:cNvPicPr>
          <p:nvPr/>
        </p:nvPicPr>
        <p:blipFill>
          <a:blip r:embed="rId8"/>
          <a:stretch>
            <a:fillRect/>
          </a:stretch>
        </p:blipFill>
        <p:spPr>
          <a:xfrm>
            <a:off x="9981128" y="1421741"/>
            <a:ext cx="1425778" cy="919443"/>
          </a:xfrm>
          <a:prstGeom prst="rect">
            <a:avLst/>
          </a:prstGeom>
        </p:spPr>
      </p:pic>
    </p:spTree>
    <p:extLst>
      <p:ext uri="{BB962C8B-B14F-4D97-AF65-F5344CB8AC3E}">
        <p14:creationId xmlns:p14="http://schemas.microsoft.com/office/powerpoint/2010/main" val="4003518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3662C6E-FB4D-0748-966B-BC028D5370FE}"/>
              </a:ext>
            </a:extLst>
          </p:cNvPr>
          <p:cNvPicPr>
            <a:picLocks noChangeAspect="1"/>
          </p:cNvPicPr>
          <p:nvPr/>
        </p:nvPicPr>
        <p:blipFill>
          <a:blip r:embed="rId3"/>
          <a:stretch>
            <a:fillRect/>
          </a:stretch>
        </p:blipFill>
        <p:spPr>
          <a:xfrm>
            <a:off x="4930" y="0"/>
            <a:ext cx="12182140" cy="6858000"/>
          </a:xfrm>
          <a:prstGeom prst="rect">
            <a:avLst/>
          </a:prstGeom>
        </p:spPr>
      </p:pic>
      <p:sp>
        <p:nvSpPr>
          <p:cNvPr id="8" name="TextBox 7">
            <a:extLst>
              <a:ext uri="{FF2B5EF4-FFF2-40B4-BE49-F238E27FC236}">
                <a16:creationId xmlns:a16="http://schemas.microsoft.com/office/drawing/2014/main" id="{845084E6-C491-B344-941A-14DA3EFCB276}"/>
              </a:ext>
            </a:extLst>
          </p:cNvPr>
          <p:cNvSpPr txBox="1"/>
          <p:nvPr/>
        </p:nvSpPr>
        <p:spPr>
          <a:xfrm>
            <a:off x="1463632" y="4615796"/>
            <a:ext cx="1963488" cy="738664"/>
          </a:xfrm>
          <a:prstGeom prst="rect">
            <a:avLst/>
          </a:prstGeom>
          <a:noFill/>
        </p:spPr>
        <p:txBody>
          <a:bodyPr wrap="square" rtlCol="0">
            <a:spAutoFit/>
          </a:bodyPr>
          <a:lstStyle/>
          <a:p>
            <a:pPr algn="ctr">
              <a:buSzPct val="100000"/>
            </a:pPr>
            <a:r>
              <a:rPr lang="en-US" sz="1400" dirty="0">
                <a:latin typeface="Arial" panose="020B0604020202020204" pitchFamily="34" charset="0"/>
                <a:cs typeface="Arial" panose="020B0604020202020204" pitchFamily="34" charset="0"/>
              </a:rPr>
              <a:t>of Gen Z prefer to engage through digital channels </a:t>
            </a:r>
          </a:p>
        </p:txBody>
      </p:sp>
      <p:sp>
        <p:nvSpPr>
          <p:cNvPr id="11" name="TextBox 10">
            <a:extLst>
              <a:ext uri="{FF2B5EF4-FFF2-40B4-BE49-F238E27FC236}">
                <a16:creationId xmlns:a16="http://schemas.microsoft.com/office/drawing/2014/main" id="{4AC107EC-1015-F642-88DE-ADCA24274C97}"/>
              </a:ext>
            </a:extLst>
          </p:cNvPr>
          <p:cNvSpPr txBox="1"/>
          <p:nvPr/>
        </p:nvSpPr>
        <p:spPr>
          <a:xfrm>
            <a:off x="1073776" y="3609269"/>
            <a:ext cx="2743200" cy="1200329"/>
          </a:xfrm>
          <a:prstGeom prst="rect">
            <a:avLst/>
          </a:prstGeom>
          <a:noFill/>
        </p:spPr>
        <p:txBody>
          <a:bodyPr wrap="square">
            <a:spAutoFit/>
          </a:bodyPr>
          <a:lstStyle/>
          <a:p>
            <a:pPr algn="ctr"/>
            <a:r>
              <a:rPr lang="en-US" sz="7200" b="1" dirty="0">
                <a:latin typeface="Arial" panose="020B0604020202020204" pitchFamily="34" charset="0"/>
                <a:cs typeface="Arial" panose="020B0604020202020204" pitchFamily="34" charset="0"/>
              </a:rPr>
              <a:t>65%</a:t>
            </a:r>
            <a:endParaRPr lang="en-US" sz="72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E9643B2-895F-C440-9C1E-7D80648FFB42}"/>
              </a:ext>
            </a:extLst>
          </p:cNvPr>
          <p:cNvSpPr txBox="1"/>
          <p:nvPr/>
        </p:nvSpPr>
        <p:spPr>
          <a:xfrm>
            <a:off x="7673503" y="5743814"/>
            <a:ext cx="2055052" cy="523220"/>
          </a:xfrm>
          <a:prstGeom prst="rect">
            <a:avLst/>
          </a:prstGeom>
          <a:noFill/>
        </p:spPr>
        <p:txBody>
          <a:bodyPr wrap="square" rtlCol="0">
            <a:spAutoFit/>
          </a:bodyPr>
          <a:lstStyle/>
          <a:p>
            <a:pPr>
              <a:buSzPct val="100000"/>
            </a:pPr>
            <a:r>
              <a:rPr lang="en-US" sz="1400" dirty="0">
                <a:latin typeface="Arial" panose="020B0604020202020204" pitchFamily="34" charset="0"/>
                <a:cs typeface="Arial" panose="020B0604020202020204" pitchFamily="34" charset="0"/>
              </a:rPr>
              <a:t>of Gen Z say they “hate making phone calls”</a:t>
            </a:r>
          </a:p>
        </p:txBody>
      </p:sp>
      <p:sp>
        <p:nvSpPr>
          <p:cNvPr id="13" name="TextBox 12">
            <a:extLst>
              <a:ext uri="{FF2B5EF4-FFF2-40B4-BE49-F238E27FC236}">
                <a16:creationId xmlns:a16="http://schemas.microsoft.com/office/drawing/2014/main" id="{C154A553-609C-B142-8A3F-D1CF2C747717}"/>
              </a:ext>
            </a:extLst>
          </p:cNvPr>
          <p:cNvSpPr txBox="1"/>
          <p:nvPr/>
        </p:nvSpPr>
        <p:spPr>
          <a:xfrm>
            <a:off x="7581939" y="4754295"/>
            <a:ext cx="2146616" cy="1200329"/>
          </a:xfrm>
          <a:prstGeom prst="rect">
            <a:avLst/>
          </a:prstGeom>
          <a:noFill/>
        </p:spPr>
        <p:txBody>
          <a:bodyPr wrap="square">
            <a:spAutoFit/>
          </a:bodyPr>
          <a:lstStyle/>
          <a:p>
            <a:pPr algn="ctr"/>
            <a:r>
              <a:rPr lang="en-US" sz="7200" b="1" dirty="0">
                <a:latin typeface="Arial" panose="020B0604020202020204" pitchFamily="34" charset="0"/>
                <a:cs typeface="Arial" panose="020B0604020202020204" pitchFamily="34" charset="0"/>
              </a:rPr>
              <a:t>60%</a:t>
            </a:r>
            <a:endParaRPr lang="en-US" sz="72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0069CF1-DCB8-9F49-97AF-0E2538B6F23E}"/>
              </a:ext>
            </a:extLst>
          </p:cNvPr>
          <p:cNvSpPr txBox="1"/>
          <p:nvPr/>
        </p:nvSpPr>
        <p:spPr>
          <a:xfrm>
            <a:off x="8544037" y="3224102"/>
            <a:ext cx="2178676" cy="738664"/>
          </a:xfrm>
          <a:prstGeom prst="rect">
            <a:avLst/>
          </a:prstGeom>
          <a:noFill/>
        </p:spPr>
        <p:txBody>
          <a:bodyPr wrap="square" rtlCol="0">
            <a:spAutoFit/>
          </a:bodyPr>
          <a:lstStyle/>
          <a:p>
            <a:pPr algn="ctr">
              <a:buSzPct val="100000"/>
            </a:pPr>
            <a:r>
              <a:rPr lang="en-US" sz="1400" dirty="0">
                <a:latin typeface="Arial" panose="020B0604020202020204" pitchFamily="34" charset="0"/>
                <a:cs typeface="Arial" panose="020B0604020202020204" pitchFamily="34" charset="0"/>
              </a:rPr>
              <a:t>of Gen Z ”expect consistent interactions across departments”</a:t>
            </a:r>
          </a:p>
        </p:txBody>
      </p:sp>
      <p:sp>
        <p:nvSpPr>
          <p:cNvPr id="15" name="TextBox 14">
            <a:extLst>
              <a:ext uri="{FF2B5EF4-FFF2-40B4-BE49-F238E27FC236}">
                <a16:creationId xmlns:a16="http://schemas.microsoft.com/office/drawing/2014/main" id="{293C39E3-9016-2D44-9B50-1AE2DCA6FC59}"/>
              </a:ext>
            </a:extLst>
          </p:cNvPr>
          <p:cNvSpPr txBox="1"/>
          <p:nvPr/>
        </p:nvSpPr>
        <p:spPr>
          <a:xfrm>
            <a:off x="8111455" y="2209108"/>
            <a:ext cx="3043840" cy="1200329"/>
          </a:xfrm>
          <a:prstGeom prst="rect">
            <a:avLst/>
          </a:prstGeom>
          <a:noFill/>
        </p:spPr>
        <p:txBody>
          <a:bodyPr wrap="square">
            <a:spAutoFit/>
          </a:bodyPr>
          <a:lstStyle/>
          <a:p>
            <a:pPr algn="ctr"/>
            <a:r>
              <a:rPr lang="en-US" sz="7200" b="1" dirty="0">
                <a:latin typeface="Arial" panose="020B0604020202020204" pitchFamily="34" charset="0"/>
                <a:cs typeface="Arial" panose="020B0604020202020204" pitchFamily="34" charset="0"/>
              </a:rPr>
              <a:t>77%</a:t>
            </a:r>
            <a:endParaRPr lang="en-US" sz="7200" dirty="0">
              <a:latin typeface="Arial" panose="020B0604020202020204" pitchFamily="34" charset="0"/>
              <a:cs typeface="Arial" panose="020B0604020202020204" pitchFamily="34" charset="0"/>
            </a:endParaRPr>
          </a:p>
        </p:txBody>
      </p:sp>
      <p:pic>
        <p:nvPicPr>
          <p:cNvPr id="16" name="Picture 15" descr="Icon&#10;&#10;Description automatically generated">
            <a:extLst>
              <a:ext uri="{FF2B5EF4-FFF2-40B4-BE49-F238E27FC236}">
                <a16:creationId xmlns:a16="http://schemas.microsoft.com/office/drawing/2014/main" id="{D839E929-93DE-8A46-BC1A-45559BA10279}"/>
              </a:ext>
            </a:extLst>
          </p:cNvPr>
          <p:cNvPicPr>
            <a:picLocks noChangeAspect="1"/>
          </p:cNvPicPr>
          <p:nvPr/>
        </p:nvPicPr>
        <p:blipFill>
          <a:blip r:embed="rId4"/>
          <a:stretch>
            <a:fillRect/>
          </a:stretch>
        </p:blipFill>
        <p:spPr>
          <a:xfrm>
            <a:off x="7098301" y="4384963"/>
            <a:ext cx="656590" cy="738664"/>
          </a:xfrm>
          <a:prstGeom prst="rect">
            <a:avLst/>
          </a:prstGeom>
        </p:spPr>
      </p:pic>
      <p:pic>
        <p:nvPicPr>
          <p:cNvPr id="17" name="Picture 16" descr="A picture containing text, monitor&#10;&#10;Description automatically generated">
            <a:extLst>
              <a:ext uri="{FF2B5EF4-FFF2-40B4-BE49-F238E27FC236}">
                <a16:creationId xmlns:a16="http://schemas.microsoft.com/office/drawing/2014/main" id="{7385D7E9-938E-784E-AEA5-45563DC31550}"/>
              </a:ext>
            </a:extLst>
          </p:cNvPr>
          <p:cNvPicPr>
            <a:picLocks noChangeAspect="1"/>
          </p:cNvPicPr>
          <p:nvPr/>
        </p:nvPicPr>
        <p:blipFill>
          <a:blip r:embed="rId5"/>
          <a:stretch>
            <a:fillRect/>
          </a:stretch>
        </p:blipFill>
        <p:spPr>
          <a:xfrm>
            <a:off x="877430" y="5642658"/>
            <a:ext cx="833102" cy="570973"/>
          </a:xfrm>
          <a:prstGeom prst="rect">
            <a:avLst/>
          </a:prstGeom>
        </p:spPr>
      </p:pic>
      <p:pic>
        <p:nvPicPr>
          <p:cNvPr id="18" name="Picture 17" descr="Icon&#10;&#10;Description automatically generated">
            <a:extLst>
              <a:ext uri="{FF2B5EF4-FFF2-40B4-BE49-F238E27FC236}">
                <a16:creationId xmlns:a16="http://schemas.microsoft.com/office/drawing/2014/main" id="{8D5CED4E-44EF-6D40-AD00-003D0D5DBD6A}"/>
              </a:ext>
            </a:extLst>
          </p:cNvPr>
          <p:cNvPicPr>
            <a:picLocks noChangeAspect="1"/>
          </p:cNvPicPr>
          <p:nvPr/>
        </p:nvPicPr>
        <p:blipFill>
          <a:blip r:embed="rId6"/>
          <a:stretch>
            <a:fillRect/>
          </a:stretch>
        </p:blipFill>
        <p:spPr>
          <a:xfrm>
            <a:off x="10776837" y="1479853"/>
            <a:ext cx="990225" cy="990225"/>
          </a:xfrm>
          <a:prstGeom prst="rect">
            <a:avLst/>
          </a:prstGeom>
        </p:spPr>
      </p:pic>
      <p:pic>
        <p:nvPicPr>
          <p:cNvPr id="2" name="Google Shape;201;g1a11fd028c1_0_230">
            <a:extLst>
              <a:ext uri="{FF2B5EF4-FFF2-40B4-BE49-F238E27FC236}">
                <a16:creationId xmlns:a16="http://schemas.microsoft.com/office/drawing/2014/main" id="{D37B4E20-2F38-374B-9544-DCFF6204D004}"/>
              </a:ext>
            </a:extLst>
          </p:cNvPr>
          <p:cNvPicPr preferRelativeResize="0"/>
          <p:nvPr/>
        </p:nvPicPr>
        <p:blipFill>
          <a:blip r:embed="rId7">
            <a:alphaModFix/>
          </a:blip>
          <a:stretch>
            <a:fillRect/>
          </a:stretch>
        </p:blipFill>
        <p:spPr>
          <a:xfrm>
            <a:off x="877430" y="507388"/>
            <a:ext cx="1577748" cy="282725"/>
          </a:xfrm>
          <a:prstGeom prst="rect">
            <a:avLst/>
          </a:prstGeom>
          <a:noFill/>
          <a:ln>
            <a:noFill/>
          </a:ln>
        </p:spPr>
      </p:pic>
      <p:sp>
        <p:nvSpPr>
          <p:cNvPr id="3" name="Google Shape;202;g1a11fd028c1_0_230">
            <a:extLst>
              <a:ext uri="{FF2B5EF4-FFF2-40B4-BE49-F238E27FC236}">
                <a16:creationId xmlns:a16="http://schemas.microsoft.com/office/drawing/2014/main" id="{FEFEF56B-97F8-A341-9FE3-7EAD2BBFEA4B}"/>
              </a:ext>
            </a:extLst>
          </p:cNvPr>
          <p:cNvSpPr txBox="1"/>
          <p:nvPr/>
        </p:nvSpPr>
        <p:spPr>
          <a:xfrm>
            <a:off x="812613" y="1102853"/>
            <a:ext cx="6187995" cy="110796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b="1" dirty="0">
                <a:solidFill>
                  <a:schemeClr val="dk1"/>
                </a:solidFill>
                <a:latin typeface="Arial" panose="020B0604020202020204" pitchFamily="34" charset="0"/>
                <a:ea typeface="Ubuntu"/>
                <a:cs typeface="Arial" panose="020B0604020202020204" pitchFamily="34" charset="0"/>
                <a:sym typeface="Ubuntu"/>
              </a:rPr>
              <a:t>The majority of today’s students </a:t>
            </a:r>
            <a:r>
              <a:rPr lang="en-US" sz="3000" b="1" dirty="0">
                <a:solidFill>
                  <a:srgbClr val="0033E2"/>
                </a:solidFill>
                <a:latin typeface="Arial" panose="020B0604020202020204" pitchFamily="34" charset="0"/>
                <a:ea typeface="Ubuntu"/>
                <a:cs typeface="Arial" panose="020B0604020202020204" pitchFamily="34" charset="0"/>
                <a:sym typeface="Ubuntu"/>
              </a:rPr>
              <a:t>prefer digital channels.</a:t>
            </a:r>
            <a:endParaRPr sz="3000" b="1" dirty="0">
              <a:solidFill>
                <a:srgbClr val="0033E2"/>
              </a:solidFill>
              <a:latin typeface="Arial" panose="020B0604020202020204" pitchFamily="34" charset="0"/>
              <a:ea typeface="Ubuntu"/>
              <a:cs typeface="Arial" panose="020B0604020202020204" pitchFamily="34" charset="0"/>
              <a:sym typeface="Ubuntu"/>
            </a:endParaRPr>
          </a:p>
        </p:txBody>
      </p:sp>
      <p:sp>
        <p:nvSpPr>
          <p:cNvPr id="21" name="TextBox 20">
            <a:extLst>
              <a:ext uri="{FF2B5EF4-FFF2-40B4-BE49-F238E27FC236}">
                <a16:creationId xmlns:a16="http://schemas.microsoft.com/office/drawing/2014/main" id="{AC5D2B63-BA8E-4043-B105-0C2A3B2DE522}"/>
              </a:ext>
            </a:extLst>
          </p:cNvPr>
          <p:cNvSpPr txBox="1"/>
          <p:nvPr/>
        </p:nvSpPr>
        <p:spPr>
          <a:xfrm>
            <a:off x="812613" y="2193893"/>
            <a:ext cx="6098058" cy="553998"/>
          </a:xfrm>
          <a:prstGeom prst="rect">
            <a:avLst/>
          </a:prstGeom>
          <a:noFill/>
        </p:spPr>
        <p:txBody>
          <a:bodyPr wrap="square">
            <a:spAutoFit/>
          </a:bodyPr>
          <a:lstStyle/>
          <a:p>
            <a:r>
              <a:rPr lang="en-US" sz="1500" dirty="0">
                <a:latin typeface="Arial" panose="020B0604020202020204" pitchFamily="34" charset="0"/>
                <a:ea typeface="+mn-lt"/>
                <a:cs typeface="Arial" panose="020B0604020202020204" pitchFamily="34" charset="0"/>
              </a:rPr>
              <a:t>Of all demographics, Gen Z are most open to chatbots and are most likely to agree that bots make it quicker for their issues to be resolved.</a:t>
            </a:r>
            <a:endParaRPr lang="en-US"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6522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D5347A4-B143-744D-AC45-0CD2B7B69D7D}"/>
              </a:ext>
            </a:extLst>
          </p:cNvPr>
          <p:cNvPicPr>
            <a:picLocks noChangeAspect="1"/>
          </p:cNvPicPr>
          <p:nvPr/>
        </p:nvPicPr>
        <p:blipFill>
          <a:blip r:embed="rId3"/>
          <a:stretch>
            <a:fillRect/>
          </a:stretch>
        </p:blipFill>
        <p:spPr>
          <a:xfrm>
            <a:off x="5046594" y="2080294"/>
            <a:ext cx="6858000" cy="6858000"/>
          </a:xfrm>
          <a:prstGeom prst="rect">
            <a:avLst/>
          </a:prstGeom>
        </p:spPr>
      </p:pic>
      <p:sp>
        <p:nvSpPr>
          <p:cNvPr id="3" name="Google Shape;202;g1a11fd028c1_0_230">
            <a:extLst>
              <a:ext uri="{FF2B5EF4-FFF2-40B4-BE49-F238E27FC236}">
                <a16:creationId xmlns:a16="http://schemas.microsoft.com/office/drawing/2014/main" id="{DBC13DAD-A8D4-C747-A90E-B02FFB1FD4DD}"/>
              </a:ext>
            </a:extLst>
          </p:cNvPr>
          <p:cNvSpPr txBox="1"/>
          <p:nvPr/>
        </p:nvSpPr>
        <p:spPr>
          <a:xfrm>
            <a:off x="797323" y="1056938"/>
            <a:ext cx="5776471" cy="6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b="1" dirty="0">
                <a:solidFill>
                  <a:schemeClr val="dk1"/>
                </a:solidFill>
                <a:latin typeface="Arial" panose="020B0604020202020204" pitchFamily="34" charset="0"/>
                <a:ea typeface="Ubuntu"/>
                <a:cs typeface="Arial" panose="020B0604020202020204" pitchFamily="34" charset="0"/>
                <a:sym typeface="Ubuntu"/>
              </a:rPr>
              <a:t>Attributes of Bots that “Suck”</a:t>
            </a:r>
            <a:endParaRPr sz="3000" b="1" dirty="0">
              <a:solidFill>
                <a:schemeClr val="dk1"/>
              </a:solidFill>
              <a:latin typeface="Arial" panose="020B0604020202020204" pitchFamily="34" charset="0"/>
              <a:ea typeface="Ubuntu"/>
              <a:cs typeface="Arial" panose="020B0604020202020204" pitchFamily="34" charset="0"/>
              <a:sym typeface="Ubuntu"/>
            </a:endParaRPr>
          </a:p>
        </p:txBody>
      </p:sp>
      <p:pic>
        <p:nvPicPr>
          <p:cNvPr id="4" name="Google Shape;201;g1a11fd028c1_0_230">
            <a:extLst>
              <a:ext uri="{FF2B5EF4-FFF2-40B4-BE49-F238E27FC236}">
                <a16:creationId xmlns:a16="http://schemas.microsoft.com/office/drawing/2014/main" id="{513A2688-1954-D840-A03C-7AF1485AE75D}"/>
              </a:ext>
            </a:extLst>
          </p:cNvPr>
          <p:cNvPicPr preferRelativeResize="0"/>
          <p:nvPr/>
        </p:nvPicPr>
        <p:blipFill>
          <a:blip r:embed="rId4">
            <a:alphaModFix/>
          </a:blip>
          <a:stretch>
            <a:fillRect/>
          </a:stretch>
        </p:blipFill>
        <p:spPr>
          <a:xfrm>
            <a:off x="877430" y="507388"/>
            <a:ext cx="1577748" cy="282725"/>
          </a:xfrm>
          <a:prstGeom prst="rect">
            <a:avLst/>
          </a:prstGeom>
          <a:noFill/>
          <a:ln>
            <a:noFill/>
          </a:ln>
        </p:spPr>
      </p:pic>
      <p:sp>
        <p:nvSpPr>
          <p:cNvPr id="5" name="Content Placeholder 2">
            <a:extLst>
              <a:ext uri="{FF2B5EF4-FFF2-40B4-BE49-F238E27FC236}">
                <a16:creationId xmlns:a16="http://schemas.microsoft.com/office/drawing/2014/main" id="{6567CB63-09BA-C446-8C61-19BE993B5BB2}"/>
              </a:ext>
            </a:extLst>
          </p:cNvPr>
          <p:cNvSpPr txBox="1">
            <a:spLocks/>
          </p:cNvSpPr>
          <p:nvPr/>
        </p:nvSpPr>
        <p:spPr>
          <a:xfrm>
            <a:off x="797323" y="1825625"/>
            <a:ext cx="5924753" cy="435133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pPr>
            <a:r>
              <a:rPr lang="en-US" sz="1500" b="1" dirty="0">
                <a:solidFill>
                  <a:srgbClr val="0033E2"/>
                </a:solidFill>
                <a:latin typeface="Arial" panose="020B0604020202020204" pitchFamily="34" charset="0"/>
                <a:cs typeface="Arial" panose="020B0604020202020204" pitchFamily="34" charset="0"/>
              </a:rPr>
              <a:t>Limited availability</a:t>
            </a:r>
            <a:br>
              <a:rPr lang="en-US" sz="1500" b="1"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Less than 24/7 support.</a:t>
            </a:r>
          </a:p>
          <a:p>
            <a:pPr>
              <a:lnSpc>
                <a:spcPct val="100000"/>
              </a:lnSpc>
              <a:spcAft>
                <a:spcPts val="600"/>
              </a:spcAft>
            </a:pPr>
            <a:r>
              <a:rPr lang="en-US" sz="1500" b="1" dirty="0">
                <a:solidFill>
                  <a:srgbClr val="0033E2"/>
                </a:solidFill>
                <a:latin typeface="Arial" panose="020B0604020202020204" pitchFamily="34" charset="0"/>
                <a:cs typeface="Arial" panose="020B0604020202020204" pitchFamily="34" charset="0"/>
              </a:rPr>
              <a:t>Confusing answers that push users away</a:t>
            </a:r>
            <a:br>
              <a:rPr lang="en-US" sz="1500" b="1"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Rather than concise and accurate conversations, the chatbot presents long and confusing answers that frustrate the user and push them away.</a:t>
            </a:r>
          </a:p>
          <a:p>
            <a:pPr>
              <a:lnSpc>
                <a:spcPct val="100000"/>
              </a:lnSpc>
              <a:spcAft>
                <a:spcPts val="600"/>
              </a:spcAft>
            </a:pPr>
            <a:r>
              <a:rPr lang="en-US" sz="1500" b="1" dirty="0">
                <a:solidFill>
                  <a:srgbClr val="0033E2"/>
                </a:solidFill>
                <a:latin typeface="Arial" panose="020B0604020202020204" pitchFamily="34" charset="0"/>
                <a:cs typeface="Arial" panose="020B0604020202020204" pitchFamily="34" charset="0"/>
              </a:rPr>
              <a:t>Insufficient bot training</a:t>
            </a:r>
            <a:br>
              <a:rPr lang="en-US" sz="1500" b="1"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The chatbot only contains 1 or 2 question variants which makes it hard for the NLP Engine to recognize the user's intent.</a:t>
            </a:r>
          </a:p>
          <a:p>
            <a:pPr>
              <a:lnSpc>
                <a:spcPct val="100000"/>
              </a:lnSpc>
              <a:spcAft>
                <a:spcPts val="600"/>
              </a:spcAft>
            </a:pPr>
            <a:r>
              <a:rPr lang="en-US" sz="1500" b="1" dirty="0">
                <a:solidFill>
                  <a:srgbClr val="0033E2"/>
                </a:solidFill>
                <a:latin typeface="Arial" panose="020B0604020202020204" pitchFamily="34" charset="0"/>
                <a:cs typeface="Arial" panose="020B0604020202020204" pitchFamily="34" charset="0"/>
              </a:rPr>
              <a:t>Outdated content</a:t>
            </a:r>
            <a:br>
              <a:rPr lang="en-US" sz="1500" b="1"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Answers are outdated and require constant updating by Bot Administrators.</a:t>
            </a:r>
          </a:p>
          <a:p>
            <a:pPr>
              <a:lnSpc>
                <a:spcPct val="100000"/>
              </a:lnSpc>
              <a:spcAft>
                <a:spcPts val="600"/>
              </a:spcAft>
            </a:pPr>
            <a:r>
              <a:rPr lang="en-US" sz="1500" b="1" dirty="0">
                <a:solidFill>
                  <a:srgbClr val="0033E2"/>
                </a:solidFill>
                <a:latin typeface="Arial" panose="020B0604020202020204" pitchFamily="34" charset="0"/>
                <a:cs typeface="Arial" panose="020B0604020202020204" pitchFamily="34" charset="0"/>
              </a:rPr>
              <a:t>No personalization</a:t>
            </a:r>
            <a:br>
              <a:rPr lang="en-US" sz="1500" b="1"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An answer-only bot that has no personalization or data enrichment through integrations with other systems such as your CRM, ERP or others.</a:t>
            </a:r>
          </a:p>
          <a:p>
            <a:pPr>
              <a:lnSpc>
                <a:spcPct val="100000"/>
              </a:lnSpc>
              <a:spcAft>
                <a:spcPts val="600"/>
              </a:spcAft>
            </a:pPr>
            <a:endParaRPr lang="en-US" sz="1500" dirty="0">
              <a:latin typeface="Arial" panose="020B0604020202020204" pitchFamily="34" charset="0"/>
              <a:cs typeface="Arial" panose="020B0604020202020204" pitchFamily="34" charset="0"/>
            </a:endParaRPr>
          </a:p>
        </p:txBody>
      </p:sp>
      <p:pic>
        <p:nvPicPr>
          <p:cNvPr id="7" name="Picture 6" descr="A picture containing text, person, shelf, indoor&#10;&#10;Description automatically generated">
            <a:extLst>
              <a:ext uri="{FF2B5EF4-FFF2-40B4-BE49-F238E27FC236}">
                <a16:creationId xmlns:a16="http://schemas.microsoft.com/office/drawing/2014/main" id="{8AF05CD2-4B41-5C43-9384-3F7C5A778E27}"/>
              </a:ext>
            </a:extLst>
          </p:cNvPr>
          <p:cNvPicPr>
            <a:picLocks noChangeAspect="1"/>
          </p:cNvPicPr>
          <p:nvPr/>
        </p:nvPicPr>
        <p:blipFill>
          <a:blip r:embed="rId5"/>
          <a:stretch>
            <a:fillRect/>
          </a:stretch>
        </p:blipFill>
        <p:spPr>
          <a:xfrm>
            <a:off x="7211309" y="-75653"/>
            <a:ext cx="5058950" cy="6983081"/>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021927D0-34AD-D147-8A0B-27BBDC863A1D}"/>
              </a:ext>
            </a:extLst>
          </p:cNvPr>
          <p:cNvPicPr>
            <a:picLocks noChangeAspect="1"/>
          </p:cNvPicPr>
          <p:nvPr/>
        </p:nvPicPr>
        <p:blipFill>
          <a:blip r:embed="rId6"/>
          <a:stretch>
            <a:fillRect/>
          </a:stretch>
        </p:blipFill>
        <p:spPr>
          <a:xfrm>
            <a:off x="8655136" y="1703238"/>
            <a:ext cx="721325" cy="754112"/>
          </a:xfrm>
          <a:prstGeom prst="rect">
            <a:avLst/>
          </a:prstGeom>
        </p:spPr>
      </p:pic>
      <p:pic>
        <p:nvPicPr>
          <p:cNvPr id="15" name="Picture 14" descr="Shape, circle&#10;&#10;Description automatically generated">
            <a:extLst>
              <a:ext uri="{FF2B5EF4-FFF2-40B4-BE49-F238E27FC236}">
                <a16:creationId xmlns:a16="http://schemas.microsoft.com/office/drawing/2014/main" id="{A33F519C-860F-6C47-BC46-F46B31C3AF15}"/>
              </a:ext>
            </a:extLst>
          </p:cNvPr>
          <p:cNvPicPr>
            <a:picLocks noChangeAspect="1"/>
          </p:cNvPicPr>
          <p:nvPr/>
        </p:nvPicPr>
        <p:blipFill>
          <a:blip r:embed="rId7"/>
          <a:stretch>
            <a:fillRect/>
          </a:stretch>
        </p:blipFill>
        <p:spPr>
          <a:xfrm>
            <a:off x="4968335" y="987833"/>
            <a:ext cx="1368266" cy="759479"/>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4C3CD5B9-39F5-4A49-A18B-50DE6510831F}"/>
              </a:ext>
            </a:extLst>
          </p:cNvPr>
          <p:cNvPicPr>
            <a:picLocks noChangeAspect="1"/>
          </p:cNvPicPr>
          <p:nvPr/>
        </p:nvPicPr>
        <p:blipFill>
          <a:blip r:embed="rId8"/>
          <a:stretch>
            <a:fillRect/>
          </a:stretch>
        </p:blipFill>
        <p:spPr>
          <a:xfrm>
            <a:off x="9326833" y="2541208"/>
            <a:ext cx="381000" cy="406400"/>
          </a:xfrm>
          <a:prstGeom prst="rect">
            <a:avLst/>
          </a:prstGeom>
        </p:spPr>
      </p:pic>
    </p:spTree>
    <p:extLst>
      <p:ext uri="{BB962C8B-B14F-4D97-AF65-F5344CB8AC3E}">
        <p14:creationId xmlns:p14="http://schemas.microsoft.com/office/powerpoint/2010/main" val="4215436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22;g18ed6a51cfc_0_266">
            <a:extLst>
              <a:ext uri="{FF2B5EF4-FFF2-40B4-BE49-F238E27FC236}">
                <a16:creationId xmlns:a16="http://schemas.microsoft.com/office/drawing/2014/main" id="{D485CA60-A8C0-894A-8D0C-5F560E0C1A21}"/>
              </a:ext>
            </a:extLst>
          </p:cNvPr>
          <p:cNvPicPr preferRelativeResize="0"/>
          <p:nvPr/>
        </p:nvPicPr>
        <p:blipFill>
          <a:blip r:embed="rId3">
            <a:alphaModFix/>
          </a:blip>
          <a:stretch>
            <a:fillRect/>
          </a:stretch>
        </p:blipFill>
        <p:spPr>
          <a:xfrm>
            <a:off x="5443059" y="1324215"/>
            <a:ext cx="6759451" cy="5575824"/>
          </a:xfrm>
          <a:prstGeom prst="rect">
            <a:avLst/>
          </a:prstGeom>
          <a:noFill/>
          <a:ln>
            <a:noFill/>
          </a:ln>
        </p:spPr>
      </p:pic>
      <p:sp>
        <p:nvSpPr>
          <p:cNvPr id="3" name="Google Shape;223;g18ed6a51cfc_0_266">
            <a:extLst>
              <a:ext uri="{FF2B5EF4-FFF2-40B4-BE49-F238E27FC236}">
                <a16:creationId xmlns:a16="http://schemas.microsoft.com/office/drawing/2014/main" id="{21AD76F8-9F57-224A-9FAE-783E1C776BA8}"/>
              </a:ext>
            </a:extLst>
          </p:cNvPr>
          <p:cNvSpPr txBox="1"/>
          <p:nvPr/>
        </p:nvSpPr>
        <p:spPr>
          <a:xfrm>
            <a:off x="790002" y="1662806"/>
            <a:ext cx="3983400" cy="573973"/>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US" sz="1100" b="0" i="0" u="none" strike="noStrike" cap="none" dirty="0">
                <a:solidFill>
                  <a:schemeClr val="dk1"/>
                </a:solidFill>
                <a:latin typeface="Arial" panose="020B0604020202020204" pitchFamily="34" charset="0"/>
                <a:ea typeface="Ubuntu"/>
                <a:cs typeface="Arial" panose="020B0604020202020204" pitchFamily="34" charset="0"/>
                <a:sym typeface="Ubuntu"/>
              </a:rPr>
              <a:t>Scale reach and operations by using conversational AI to deploy chatbots and automation across channels</a:t>
            </a:r>
            <a:endParaRPr sz="1100" b="0" i="0" u="none" strike="noStrike" cap="none" dirty="0">
              <a:solidFill>
                <a:schemeClr val="dk1"/>
              </a:solidFill>
              <a:latin typeface="Arial" panose="020B0604020202020204" pitchFamily="34" charset="0"/>
              <a:ea typeface="Ubuntu"/>
              <a:cs typeface="Arial" panose="020B0604020202020204" pitchFamily="34" charset="0"/>
              <a:sym typeface="Ubuntu"/>
            </a:endParaRPr>
          </a:p>
        </p:txBody>
      </p:sp>
      <p:sp>
        <p:nvSpPr>
          <p:cNvPr id="5" name="Google Shape;225;g18ed6a51cfc_0_266">
            <a:extLst>
              <a:ext uri="{FF2B5EF4-FFF2-40B4-BE49-F238E27FC236}">
                <a16:creationId xmlns:a16="http://schemas.microsoft.com/office/drawing/2014/main" id="{085E5262-789E-E64E-A151-3391E0B47AC6}"/>
              </a:ext>
            </a:extLst>
          </p:cNvPr>
          <p:cNvSpPr txBox="1"/>
          <p:nvPr/>
        </p:nvSpPr>
        <p:spPr>
          <a:xfrm>
            <a:off x="811996" y="1123497"/>
            <a:ext cx="5044500"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3000" b="1" dirty="0">
                <a:solidFill>
                  <a:schemeClr val="dk1"/>
                </a:solidFill>
                <a:latin typeface="Arial" panose="020B0604020202020204" pitchFamily="34" charset="0"/>
                <a:ea typeface="Ubuntu"/>
                <a:cs typeface="Arial" panose="020B0604020202020204" pitchFamily="34" charset="0"/>
                <a:sym typeface="Ubuntu"/>
              </a:rPr>
              <a:t>AI-Powered Automation</a:t>
            </a:r>
            <a:endParaRPr sz="3000" b="1" dirty="0">
              <a:solidFill>
                <a:schemeClr val="dk1"/>
              </a:solidFill>
              <a:latin typeface="Arial" panose="020B0604020202020204" pitchFamily="34" charset="0"/>
              <a:ea typeface="Ubuntu"/>
              <a:cs typeface="Arial" panose="020B0604020202020204" pitchFamily="34" charset="0"/>
              <a:sym typeface="Ubuntu"/>
            </a:endParaRPr>
          </a:p>
        </p:txBody>
      </p:sp>
      <p:pic>
        <p:nvPicPr>
          <p:cNvPr id="6" name="Google Shape;226;g18ed6a51cfc_0_266">
            <a:extLst>
              <a:ext uri="{FF2B5EF4-FFF2-40B4-BE49-F238E27FC236}">
                <a16:creationId xmlns:a16="http://schemas.microsoft.com/office/drawing/2014/main" id="{E62C3DE2-9951-0048-9AF3-972453A60790}"/>
              </a:ext>
            </a:extLst>
          </p:cNvPr>
          <p:cNvPicPr preferRelativeResize="0"/>
          <p:nvPr/>
        </p:nvPicPr>
        <p:blipFill>
          <a:blip r:embed="rId4">
            <a:alphaModFix/>
          </a:blip>
          <a:stretch>
            <a:fillRect/>
          </a:stretch>
        </p:blipFill>
        <p:spPr>
          <a:xfrm>
            <a:off x="6363334" y="1893786"/>
            <a:ext cx="468595" cy="323759"/>
          </a:xfrm>
          <a:prstGeom prst="rect">
            <a:avLst/>
          </a:prstGeom>
          <a:noFill/>
          <a:ln>
            <a:noFill/>
          </a:ln>
        </p:spPr>
      </p:pic>
      <p:pic>
        <p:nvPicPr>
          <p:cNvPr id="7" name="Google Shape;227;g18ed6a51cfc_0_266">
            <a:extLst>
              <a:ext uri="{FF2B5EF4-FFF2-40B4-BE49-F238E27FC236}">
                <a16:creationId xmlns:a16="http://schemas.microsoft.com/office/drawing/2014/main" id="{B5BCB202-66B3-8148-99DE-C26B651FA516}"/>
              </a:ext>
            </a:extLst>
          </p:cNvPr>
          <p:cNvPicPr preferRelativeResize="0"/>
          <p:nvPr/>
        </p:nvPicPr>
        <p:blipFill>
          <a:blip r:embed="rId5">
            <a:alphaModFix/>
          </a:blip>
          <a:stretch>
            <a:fillRect/>
          </a:stretch>
        </p:blipFill>
        <p:spPr>
          <a:xfrm>
            <a:off x="6359074" y="3256511"/>
            <a:ext cx="443036" cy="443038"/>
          </a:xfrm>
          <a:prstGeom prst="rect">
            <a:avLst/>
          </a:prstGeom>
          <a:noFill/>
          <a:ln>
            <a:noFill/>
          </a:ln>
        </p:spPr>
      </p:pic>
      <p:pic>
        <p:nvPicPr>
          <p:cNvPr id="8" name="Google Shape;228;g18ed6a51cfc_0_266">
            <a:extLst>
              <a:ext uri="{FF2B5EF4-FFF2-40B4-BE49-F238E27FC236}">
                <a16:creationId xmlns:a16="http://schemas.microsoft.com/office/drawing/2014/main" id="{B72C6A98-29D1-084C-83FB-0B283B752E0A}"/>
              </a:ext>
            </a:extLst>
          </p:cNvPr>
          <p:cNvPicPr preferRelativeResize="0"/>
          <p:nvPr/>
        </p:nvPicPr>
        <p:blipFill>
          <a:blip r:embed="rId6">
            <a:alphaModFix/>
          </a:blip>
          <a:stretch>
            <a:fillRect/>
          </a:stretch>
        </p:blipFill>
        <p:spPr>
          <a:xfrm>
            <a:off x="6363334" y="2532199"/>
            <a:ext cx="434516" cy="451558"/>
          </a:xfrm>
          <a:prstGeom prst="rect">
            <a:avLst/>
          </a:prstGeom>
          <a:noFill/>
          <a:ln>
            <a:noFill/>
          </a:ln>
        </p:spPr>
      </p:pic>
      <p:pic>
        <p:nvPicPr>
          <p:cNvPr id="9" name="Google Shape;229;g18ed6a51cfc_0_266">
            <a:extLst>
              <a:ext uri="{FF2B5EF4-FFF2-40B4-BE49-F238E27FC236}">
                <a16:creationId xmlns:a16="http://schemas.microsoft.com/office/drawing/2014/main" id="{9D7E509B-0621-D640-910E-CFF1091257EC}"/>
              </a:ext>
            </a:extLst>
          </p:cNvPr>
          <p:cNvPicPr preferRelativeResize="0"/>
          <p:nvPr/>
        </p:nvPicPr>
        <p:blipFill>
          <a:blip r:embed="rId7">
            <a:alphaModFix/>
          </a:blip>
          <a:stretch>
            <a:fillRect/>
          </a:stretch>
        </p:blipFill>
        <p:spPr>
          <a:xfrm>
            <a:off x="3057475" y="1592506"/>
            <a:ext cx="2232663" cy="84948"/>
          </a:xfrm>
          <a:prstGeom prst="rect">
            <a:avLst/>
          </a:prstGeom>
          <a:noFill/>
          <a:ln>
            <a:noFill/>
          </a:ln>
        </p:spPr>
      </p:pic>
      <p:pic>
        <p:nvPicPr>
          <p:cNvPr id="10" name="Google Shape;230;g18ed6a51cfc_0_266">
            <a:extLst>
              <a:ext uri="{FF2B5EF4-FFF2-40B4-BE49-F238E27FC236}">
                <a16:creationId xmlns:a16="http://schemas.microsoft.com/office/drawing/2014/main" id="{5A13B34A-9510-0749-BE72-9A0729A711B3}"/>
              </a:ext>
            </a:extLst>
          </p:cNvPr>
          <p:cNvPicPr preferRelativeResize="0"/>
          <p:nvPr/>
        </p:nvPicPr>
        <p:blipFill>
          <a:blip r:embed="rId8">
            <a:alphaModFix/>
          </a:blip>
          <a:stretch>
            <a:fillRect/>
          </a:stretch>
        </p:blipFill>
        <p:spPr>
          <a:xfrm>
            <a:off x="0" y="2060671"/>
            <a:ext cx="6359074" cy="4797330"/>
          </a:xfrm>
          <a:prstGeom prst="rect">
            <a:avLst/>
          </a:prstGeom>
          <a:noFill/>
          <a:ln>
            <a:noFill/>
          </a:ln>
        </p:spPr>
      </p:pic>
      <p:pic>
        <p:nvPicPr>
          <p:cNvPr id="11" name="Google Shape;231;g18ed6a51cfc_0_266">
            <a:extLst>
              <a:ext uri="{FF2B5EF4-FFF2-40B4-BE49-F238E27FC236}">
                <a16:creationId xmlns:a16="http://schemas.microsoft.com/office/drawing/2014/main" id="{0E8885C5-1F6B-0D4A-A0C8-0954BCA27DAC}"/>
              </a:ext>
            </a:extLst>
          </p:cNvPr>
          <p:cNvPicPr preferRelativeResize="0"/>
          <p:nvPr/>
        </p:nvPicPr>
        <p:blipFill>
          <a:blip r:embed="rId9">
            <a:alphaModFix/>
          </a:blip>
          <a:stretch>
            <a:fillRect/>
          </a:stretch>
        </p:blipFill>
        <p:spPr>
          <a:xfrm>
            <a:off x="8184740" y="1493255"/>
            <a:ext cx="1270150" cy="70300"/>
          </a:xfrm>
          <a:prstGeom prst="rect">
            <a:avLst/>
          </a:prstGeom>
          <a:noFill/>
          <a:ln>
            <a:noFill/>
          </a:ln>
        </p:spPr>
      </p:pic>
      <p:sp>
        <p:nvSpPr>
          <p:cNvPr id="12" name="Google Shape;232;g18ed6a51cfc_0_266">
            <a:extLst>
              <a:ext uri="{FF2B5EF4-FFF2-40B4-BE49-F238E27FC236}">
                <a16:creationId xmlns:a16="http://schemas.microsoft.com/office/drawing/2014/main" id="{BDE5929B-842A-4542-8467-3E135AE0DDF8}"/>
              </a:ext>
            </a:extLst>
          </p:cNvPr>
          <p:cNvSpPr txBox="1"/>
          <p:nvPr/>
        </p:nvSpPr>
        <p:spPr>
          <a:xfrm>
            <a:off x="6261414" y="1219105"/>
            <a:ext cx="5405069" cy="45009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500" b="1" dirty="0">
                <a:solidFill>
                  <a:schemeClr val="dk1"/>
                </a:solidFill>
                <a:latin typeface="Arial" panose="020B0604020202020204" pitchFamily="34" charset="0"/>
                <a:ea typeface="Ubuntu"/>
                <a:cs typeface="Arial" panose="020B0604020202020204" pitchFamily="34" charset="0"/>
                <a:sym typeface="Ubuntu"/>
              </a:rPr>
              <a:t>With our AI Platform, in just 2 weeks from now you will:</a:t>
            </a:r>
            <a:endParaRPr sz="1500" b="1" dirty="0">
              <a:latin typeface="Arial" panose="020B0604020202020204" pitchFamily="34" charset="0"/>
              <a:cs typeface="Arial" panose="020B0604020202020204" pitchFamily="34" charset="0"/>
            </a:endParaRPr>
          </a:p>
        </p:txBody>
      </p:sp>
      <p:pic>
        <p:nvPicPr>
          <p:cNvPr id="13" name="Google Shape;233;g18ed6a51cfc_0_266">
            <a:extLst>
              <a:ext uri="{FF2B5EF4-FFF2-40B4-BE49-F238E27FC236}">
                <a16:creationId xmlns:a16="http://schemas.microsoft.com/office/drawing/2014/main" id="{C908058A-1096-3442-9798-80E8AA68CA08}"/>
              </a:ext>
            </a:extLst>
          </p:cNvPr>
          <p:cNvPicPr preferRelativeResize="0"/>
          <p:nvPr/>
        </p:nvPicPr>
        <p:blipFill>
          <a:blip r:embed="rId10">
            <a:alphaModFix/>
          </a:blip>
          <a:stretch>
            <a:fillRect/>
          </a:stretch>
        </p:blipFill>
        <p:spPr>
          <a:xfrm>
            <a:off x="3172483" y="2986859"/>
            <a:ext cx="2770751" cy="2839647"/>
          </a:xfrm>
          <a:prstGeom prst="rect">
            <a:avLst/>
          </a:prstGeom>
          <a:noFill/>
          <a:ln>
            <a:noFill/>
          </a:ln>
        </p:spPr>
      </p:pic>
      <p:pic>
        <p:nvPicPr>
          <p:cNvPr id="14" name="Google Shape;234;g18ed6a51cfc_0_266">
            <a:extLst>
              <a:ext uri="{FF2B5EF4-FFF2-40B4-BE49-F238E27FC236}">
                <a16:creationId xmlns:a16="http://schemas.microsoft.com/office/drawing/2014/main" id="{96F286DE-16E2-AD40-B45C-60FD8DE1D4C1}"/>
              </a:ext>
            </a:extLst>
          </p:cNvPr>
          <p:cNvPicPr preferRelativeResize="0"/>
          <p:nvPr/>
        </p:nvPicPr>
        <p:blipFill>
          <a:blip r:embed="rId11">
            <a:alphaModFix/>
          </a:blip>
          <a:stretch>
            <a:fillRect/>
          </a:stretch>
        </p:blipFill>
        <p:spPr>
          <a:xfrm>
            <a:off x="6209988" y="3986363"/>
            <a:ext cx="5554024" cy="2357075"/>
          </a:xfrm>
          <a:prstGeom prst="rect">
            <a:avLst/>
          </a:prstGeom>
          <a:noFill/>
          <a:ln>
            <a:noFill/>
          </a:ln>
        </p:spPr>
      </p:pic>
      <p:pic>
        <p:nvPicPr>
          <p:cNvPr id="15" name="Google Shape;235;g18ed6a51cfc_0_266">
            <a:extLst>
              <a:ext uri="{FF2B5EF4-FFF2-40B4-BE49-F238E27FC236}">
                <a16:creationId xmlns:a16="http://schemas.microsoft.com/office/drawing/2014/main" id="{E8F914F7-0900-2847-931A-4B2F9F93B721}"/>
              </a:ext>
            </a:extLst>
          </p:cNvPr>
          <p:cNvPicPr preferRelativeResize="0"/>
          <p:nvPr/>
        </p:nvPicPr>
        <p:blipFill>
          <a:blip r:embed="rId12">
            <a:alphaModFix/>
          </a:blip>
          <a:stretch>
            <a:fillRect/>
          </a:stretch>
        </p:blipFill>
        <p:spPr>
          <a:xfrm>
            <a:off x="11130617" y="3842515"/>
            <a:ext cx="673221" cy="648000"/>
          </a:xfrm>
          <a:prstGeom prst="rect">
            <a:avLst/>
          </a:prstGeom>
          <a:noFill/>
          <a:ln>
            <a:noFill/>
          </a:ln>
        </p:spPr>
      </p:pic>
      <p:sp>
        <p:nvSpPr>
          <p:cNvPr id="16" name="Google Shape;236;g18ed6a51cfc_0_266">
            <a:extLst>
              <a:ext uri="{FF2B5EF4-FFF2-40B4-BE49-F238E27FC236}">
                <a16:creationId xmlns:a16="http://schemas.microsoft.com/office/drawing/2014/main" id="{60609746-D1AB-6F4E-B1D4-B6A3E3BC4D1F}"/>
              </a:ext>
            </a:extLst>
          </p:cNvPr>
          <p:cNvSpPr txBox="1"/>
          <p:nvPr/>
        </p:nvSpPr>
        <p:spPr>
          <a:xfrm>
            <a:off x="7128390" y="4364585"/>
            <a:ext cx="4121400" cy="432396"/>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US" sz="1400" b="1" i="0" u="none" strike="noStrike" cap="none" dirty="0">
                <a:solidFill>
                  <a:srgbClr val="00208C"/>
                </a:solidFill>
                <a:latin typeface="Arial" panose="020B0604020202020204" pitchFamily="34" charset="0"/>
                <a:ea typeface="Ubuntu"/>
                <a:cs typeface="Arial" panose="020B0604020202020204" pitchFamily="34" charset="0"/>
                <a:sym typeface="Ubuntu"/>
              </a:rPr>
              <a:t>Reduce</a:t>
            </a:r>
            <a:r>
              <a:rPr lang="en-US" sz="1400" b="0" i="0" u="none" strike="noStrike" cap="none" dirty="0">
                <a:solidFill>
                  <a:srgbClr val="00208C"/>
                </a:solidFill>
                <a:latin typeface="Arial" panose="020B0604020202020204" pitchFamily="34" charset="0"/>
                <a:ea typeface="Ubuntu"/>
                <a:cs typeface="Arial" panose="020B0604020202020204" pitchFamily="34" charset="0"/>
                <a:sym typeface="Ubuntu"/>
              </a:rPr>
              <a:t> support and service costs</a:t>
            </a:r>
            <a:endParaRPr sz="1400" b="0" i="0" u="none" strike="noStrike" cap="none" dirty="0">
              <a:solidFill>
                <a:srgbClr val="00208C"/>
              </a:solidFill>
              <a:latin typeface="Arial" panose="020B0604020202020204" pitchFamily="34" charset="0"/>
              <a:ea typeface="Ubuntu"/>
              <a:cs typeface="Arial" panose="020B0604020202020204" pitchFamily="34" charset="0"/>
              <a:sym typeface="Ubuntu"/>
            </a:endParaRPr>
          </a:p>
        </p:txBody>
      </p:sp>
      <p:sp>
        <p:nvSpPr>
          <p:cNvPr id="17" name="Google Shape;237;g18ed6a51cfc_0_266">
            <a:extLst>
              <a:ext uri="{FF2B5EF4-FFF2-40B4-BE49-F238E27FC236}">
                <a16:creationId xmlns:a16="http://schemas.microsoft.com/office/drawing/2014/main" id="{B0117D09-55AC-9A40-8F84-2E58C096BF64}"/>
              </a:ext>
            </a:extLst>
          </p:cNvPr>
          <p:cNvSpPr txBox="1"/>
          <p:nvPr/>
        </p:nvSpPr>
        <p:spPr>
          <a:xfrm>
            <a:off x="7128390" y="4759251"/>
            <a:ext cx="4121400" cy="432396"/>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US" sz="1400" b="1" i="0" u="none" strike="noStrike" cap="none">
                <a:solidFill>
                  <a:srgbClr val="00208C"/>
                </a:solidFill>
                <a:latin typeface="Arial" panose="020B0604020202020204" pitchFamily="34" charset="0"/>
                <a:ea typeface="Ubuntu"/>
                <a:cs typeface="Arial" panose="020B0604020202020204" pitchFamily="34" charset="0"/>
                <a:sym typeface="Ubuntu"/>
              </a:rPr>
              <a:t>Improve</a:t>
            </a:r>
            <a:r>
              <a:rPr lang="en-US" sz="1400" b="0" i="0" u="none" strike="noStrike" cap="none">
                <a:solidFill>
                  <a:srgbClr val="00208C"/>
                </a:solidFill>
                <a:latin typeface="Arial" panose="020B0604020202020204" pitchFamily="34" charset="0"/>
                <a:ea typeface="Ubuntu"/>
                <a:cs typeface="Arial" panose="020B0604020202020204" pitchFamily="34" charset="0"/>
                <a:sym typeface="Ubuntu"/>
              </a:rPr>
              <a:t> staff representative’s effectiveness</a:t>
            </a:r>
            <a:endParaRPr sz="1400" b="0" i="0" u="none" strike="noStrike" cap="none">
              <a:solidFill>
                <a:srgbClr val="00208C"/>
              </a:solidFill>
              <a:latin typeface="Arial" panose="020B0604020202020204" pitchFamily="34" charset="0"/>
              <a:ea typeface="Ubuntu"/>
              <a:cs typeface="Arial" panose="020B0604020202020204" pitchFamily="34" charset="0"/>
              <a:sym typeface="Ubuntu"/>
            </a:endParaRPr>
          </a:p>
        </p:txBody>
      </p:sp>
      <p:sp>
        <p:nvSpPr>
          <p:cNvPr id="18" name="Google Shape;238;g18ed6a51cfc_0_266">
            <a:extLst>
              <a:ext uri="{FF2B5EF4-FFF2-40B4-BE49-F238E27FC236}">
                <a16:creationId xmlns:a16="http://schemas.microsoft.com/office/drawing/2014/main" id="{15C51F09-F5DD-8A42-9533-21C9C19538C4}"/>
              </a:ext>
            </a:extLst>
          </p:cNvPr>
          <p:cNvSpPr txBox="1"/>
          <p:nvPr/>
        </p:nvSpPr>
        <p:spPr>
          <a:xfrm>
            <a:off x="7128390" y="5162490"/>
            <a:ext cx="4121400" cy="432396"/>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US" sz="1400" b="1" i="0" u="none" strike="noStrike" cap="none">
                <a:solidFill>
                  <a:srgbClr val="00208C"/>
                </a:solidFill>
                <a:latin typeface="Arial" panose="020B0604020202020204" pitchFamily="34" charset="0"/>
                <a:ea typeface="Ubuntu"/>
                <a:cs typeface="Arial" panose="020B0604020202020204" pitchFamily="34" charset="0"/>
                <a:sym typeface="Ubuntu"/>
              </a:rPr>
              <a:t>Easily</a:t>
            </a:r>
            <a:r>
              <a:rPr lang="en-US" sz="1400" b="0" i="0" u="none" strike="noStrike" cap="none">
                <a:solidFill>
                  <a:srgbClr val="00208C"/>
                </a:solidFill>
                <a:latin typeface="Arial" panose="020B0604020202020204" pitchFamily="34" charset="0"/>
                <a:ea typeface="Ubuntu"/>
                <a:cs typeface="Arial" panose="020B0604020202020204" pitchFamily="34" charset="0"/>
                <a:sym typeface="Ubuntu"/>
              </a:rPr>
              <a:t> manage spikes in volume</a:t>
            </a:r>
            <a:endParaRPr sz="1400" b="0" i="0" u="none" strike="noStrike" cap="none">
              <a:solidFill>
                <a:srgbClr val="00208C"/>
              </a:solidFill>
              <a:latin typeface="Arial" panose="020B0604020202020204" pitchFamily="34" charset="0"/>
              <a:ea typeface="Ubuntu"/>
              <a:cs typeface="Arial" panose="020B0604020202020204" pitchFamily="34" charset="0"/>
              <a:sym typeface="Ubuntu"/>
            </a:endParaRPr>
          </a:p>
        </p:txBody>
      </p:sp>
      <p:sp>
        <p:nvSpPr>
          <p:cNvPr id="19" name="Google Shape;239;g18ed6a51cfc_0_266">
            <a:extLst>
              <a:ext uri="{FF2B5EF4-FFF2-40B4-BE49-F238E27FC236}">
                <a16:creationId xmlns:a16="http://schemas.microsoft.com/office/drawing/2014/main" id="{CF9256BB-48DA-2547-8BA2-5472CD9C5872}"/>
              </a:ext>
            </a:extLst>
          </p:cNvPr>
          <p:cNvSpPr txBox="1"/>
          <p:nvPr/>
        </p:nvSpPr>
        <p:spPr>
          <a:xfrm>
            <a:off x="7128390" y="5581119"/>
            <a:ext cx="4121400" cy="432396"/>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en-US" sz="1400" b="1" i="0" u="none" strike="noStrike" cap="none">
                <a:solidFill>
                  <a:srgbClr val="00208C"/>
                </a:solidFill>
                <a:latin typeface="Arial" panose="020B0604020202020204" pitchFamily="34" charset="0"/>
                <a:ea typeface="Ubuntu"/>
                <a:cs typeface="Arial" panose="020B0604020202020204" pitchFamily="34" charset="0"/>
                <a:sym typeface="Ubuntu"/>
              </a:rPr>
              <a:t>24/7</a:t>
            </a:r>
            <a:r>
              <a:rPr lang="en-US" sz="1400" b="0" i="0" u="none" strike="noStrike" cap="none">
                <a:solidFill>
                  <a:srgbClr val="00208C"/>
                </a:solidFill>
                <a:latin typeface="Arial" panose="020B0604020202020204" pitchFamily="34" charset="0"/>
                <a:ea typeface="Ubuntu"/>
                <a:cs typeface="Arial" panose="020B0604020202020204" pitchFamily="34" charset="0"/>
                <a:sym typeface="Ubuntu"/>
              </a:rPr>
              <a:t> availability for students</a:t>
            </a:r>
            <a:endParaRPr sz="1400" b="0" i="0" u="none" strike="noStrike" cap="none">
              <a:solidFill>
                <a:srgbClr val="00208C"/>
              </a:solidFill>
              <a:latin typeface="Arial" panose="020B0604020202020204" pitchFamily="34" charset="0"/>
              <a:ea typeface="Ubuntu"/>
              <a:cs typeface="Arial" panose="020B0604020202020204" pitchFamily="34" charset="0"/>
              <a:sym typeface="Ubuntu"/>
            </a:endParaRPr>
          </a:p>
        </p:txBody>
      </p:sp>
      <p:pic>
        <p:nvPicPr>
          <p:cNvPr id="20" name="Google Shape;240;g18ed6a51cfc_0_266">
            <a:extLst>
              <a:ext uri="{FF2B5EF4-FFF2-40B4-BE49-F238E27FC236}">
                <a16:creationId xmlns:a16="http://schemas.microsoft.com/office/drawing/2014/main" id="{683986EE-503B-4248-9600-978BF6D0F287}"/>
              </a:ext>
            </a:extLst>
          </p:cNvPr>
          <p:cNvPicPr preferRelativeResize="0"/>
          <p:nvPr/>
        </p:nvPicPr>
        <p:blipFill>
          <a:blip r:embed="rId13">
            <a:alphaModFix/>
          </a:blip>
          <a:stretch>
            <a:fillRect/>
          </a:stretch>
        </p:blipFill>
        <p:spPr>
          <a:xfrm>
            <a:off x="6733396" y="4395421"/>
            <a:ext cx="323750" cy="323750"/>
          </a:xfrm>
          <a:prstGeom prst="rect">
            <a:avLst/>
          </a:prstGeom>
          <a:noFill/>
          <a:ln>
            <a:noFill/>
          </a:ln>
        </p:spPr>
      </p:pic>
      <p:pic>
        <p:nvPicPr>
          <p:cNvPr id="21" name="Google Shape;241;g18ed6a51cfc_0_266">
            <a:extLst>
              <a:ext uri="{FF2B5EF4-FFF2-40B4-BE49-F238E27FC236}">
                <a16:creationId xmlns:a16="http://schemas.microsoft.com/office/drawing/2014/main" id="{B000DC42-1F76-3B4A-930E-83F8740D3FBF}"/>
              </a:ext>
            </a:extLst>
          </p:cNvPr>
          <p:cNvPicPr preferRelativeResize="0"/>
          <p:nvPr/>
        </p:nvPicPr>
        <p:blipFill>
          <a:blip r:embed="rId13">
            <a:alphaModFix/>
          </a:blip>
          <a:stretch>
            <a:fillRect/>
          </a:stretch>
        </p:blipFill>
        <p:spPr>
          <a:xfrm>
            <a:off x="6733396" y="4797471"/>
            <a:ext cx="323750" cy="323750"/>
          </a:xfrm>
          <a:prstGeom prst="rect">
            <a:avLst/>
          </a:prstGeom>
          <a:noFill/>
          <a:ln>
            <a:noFill/>
          </a:ln>
        </p:spPr>
      </p:pic>
      <p:pic>
        <p:nvPicPr>
          <p:cNvPr id="22" name="Google Shape;242;g18ed6a51cfc_0_266">
            <a:extLst>
              <a:ext uri="{FF2B5EF4-FFF2-40B4-BE49-F238E27FC236}">
                <a16:creationId xmlns:a16="http://schemas.microsoft.com/office/drawing/2014/main" id="{3A6C39D8-CC21-2042-88D8-13B290C70B38}"/>
              </a:ext>
            </a:extLst>
          </p:cNvPr>
          <p:cNvPicPr preferRelativeResize="0"/>
          <p:nvPr/>
        </p:nvPicPr>
        <p:blipFill>
          <a:blip r:embed="rId13">
            <a:alphaModFix/>
          </a:blip>
          <a:stretch>
            <a:fillRect/>
          </a:stretch>
        </p:blipFill>
        <p:spPr>
          <a:xfrm>
            <a:off x="6733396" y="5199521"/>
            <a:ext cx="323750" cy="323750"/>
          </a:xfrm>
          <a:prstGeom prst="rect">
            <a:avLst/>
          </a:prstGeom>
          <a:noFill/>
          <a:ln>
            <a:noFill/>
          </a:ln>
        </p:spPr>
      </p:pic>
      <p:pic>
        <p:nvPicPr>
          <p:cNvPr id="23" name="Google Shape;243;g18ed6a51cfc_0_266">
            <a:extLst>
              <a:ext uri="{FF2B5EF4-FFF2-40B4-BE49-F238E27FC236}">
                <a16:creationId xmlns:a16="http://schemas.microsoft.com/office/drawing/2014/main" id="{5D231B17-EE53-AD48-BA7C-0BFC83E90250}"/>
              </a:ext>
            </a:extLst>
          </p:cNvPr>
          <p:cNvPicPr preferRelativeResize="0"/>
          <p:nvPr/>
        </p:nvPicPr>
        <p:blipFill>
          <a:blip r:embed="rId13">
            <a:alphaModFix/>
          </a:blip>
          <a:stretch>
            <a:fillRect/>
          </a:stretch>
        </p:blipFill>
        <p:spPr>
          <a:xfrm>
            <a:off x="6733396" y="5601571"/>
            <a:ext cx="323750" cy="323750"/>
          </a:xfrm>
          <a:prstGeom prst="rect">
            <a:avLst/>
          </a:prstGeom>
          <a:noFill/>
          <a:ln>
            <a:noFill/>
          </a:ln>
        </p:spPr>
      </p:pic>
      <p:sp>
        <p:nvSpPr>
          <p:cNvPr id="24" name="Google Shape;244;g18ed6a51cfc_0_266">
            <a:extLst>
              <a:ext uri="{FF2B5EF4-FFF2-40B4-BE49-F238E27FC236}">
                <a16:creationId xmlns:a16="http://schemas.microsoft.com/office/drawing/2014/main" id="{6750C745-B599-DD42-B8EB-8A52FC7794AE}"/>
              </a:ext>
            </a:extLst>
          </p:cNvPr>
          <p:cNvSpPr txBox="1"/>
          <p:nvPr/>
        </p:nvSpPr>
        <p:spPr>
          <a:xfrm>
            <a:off x="7059810" y="1772603"/>
            <a:ext cx="4247700" cy="57397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100" b="1" dirty="0">
                <a:solidFill>
                  <a:schemeClr val="dk1"/>
                </a:solidFill>
                <a:latin typeface="Arial" panose="020B0604020202020204" pitchFamily="34" charset="0"/>
                <a:ea typeface="Ubuntu"/>
                <a:cs typeface="Arial" panose="020B0604020202020204" pitchFamily="34" charset="0"/>
                <a:sym typeface="Ubuntu"/>
              </a:rPr>
              <a:t>Reach students who would never pick up the phone</a:t>
            </a:r>
            <a:r>
              <a:rPr lang="en-US" sz="1100" dirty="0">
                <a:solidFill>
                  <a:schemeClr val="dk1"/>
                </a:solidFill>
                <a:latin typeface="Arial" panose="020B0604020202020204" pitchFamily="34" charset="0"/>
                <a:ea typeface="Ubuntu"/>
                <a:cs typeface="Arial" panose="020B0604020202020204" pitchFamily="34" charset="0"/>
                <a:sym typeface="Ubuntu"/>
              </a:rPr>
              <a:t> – night owls, international students &amp; weekend academics included</a:t>
            </a:r>
            <a:endParaRPr dirty="0">
              <a:latin typeface="Arial" panose="020B0604020202020204" pitchFamily="34" charset="0"/>
              <a:cs typeface="Arial" panose="020B0604020202020204" pitchFamily="34" charset="0"/>
            </a:endParaRPr>
          </a:p>
        </p:txBody>
      </p:sp>
      <p:sp>
        <p:nvSpPr>
          <p:cNvPr id="25" name="Google Shape;245;g18ed6a51cfc_0_266">
            <a:extLst>
              <a:ext uri="{FF2B5EF4-FFF2-40B4-BE49-F238E27FC236}">
                <a16:creationId xmlns:a16="http://schemas.microsoft.com/office/drawing/2014/main" id="{CF191E04-054D-C34B-8760-8767EADA9234}"/>
              </a:ext>
            </a:extLst>
          </p:cNvPr>
          <p:cNvSpPr txBox="1"/>
          <p:nvPr/>
        </p:nvSpPr>
        <p:spPr>
          <a:xfrm>
            <a:off x="7059810" y="2498458"/>
            <a:ext cx="4247700" cy="57397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100" b="1">
                <a:solidFill>
                  <a:schemeClr val="dk1"/>
                </a:solidFill>
                <a:latin typeface="Arial" panose="020B0604020202020204" pitchFamily="34" charset="0"/>
                <a:ea typeface="Ubuntu"/>
                <a:cs typeface="Arial" panose="020B0604020202020204" pitchFamily="34" charset="0"/>
                <a:sym typeface="Ubuntu"/>
              </a:rPr>
              <a:t>Answer conversations across channels without losing the thread – </a:t>
            </a:r>
            <a:r>
              <a:rPr lang="en-US" sz="1100">
                <a:solidFill>
                  <a:schemeClr val="dk1"/>
                </a:solidFill>
                <a:latin typeface="Arial" panose="020B0604020202020204" pitchFamily="34" charset="0"/>
                <a:ea typeface="Ubuntu"/>
                <a:cs typeface="Arial" panose="020B0604020202020204" pitchFamily="34" charset="0"/>
                <a:sym typeface="Ubuntu"/>
              </a:rPr>
              <a:t>like being in more than one place at a time</a:t>
            </a:r>
            <a:endParaRPr>
              <a:latin typeface="Arial" panose="020B0604020202020204" pitchFamily="34" charset="0"/>
              <a:ea typeface="Ubuntu"/>
              <a:cs typeface="Arial" panose="020B0604020202020204" pitchFamily="34" charset="0"/>
              <a:sym typeface="Ubuntu"/>
            </a:endParaRPr>
          </a:p>
        </p:txBody>
      </p:sp>
      <p:sp>
        <p:nvSpPr>
          <p:cNvPr id="26" name="Google Shape;246;g18ed6a51cfc_0_266">
            <a:extLst>
              <a:ext uri="{FF2B5EF4-FFF2-40B4-BE49-F238E27FC236}">
                <a16:creationId xmlns:a16="http://schemas.microsoft.com/office/drawing/2014/main" id="{BC6E55E0-5151-AC4F-B59B-EAF0284D9EAA}"/>
              </a:ext>
            </a:extLst>
          </p:cNvPr>
          <p:cNvSpPr txBox="1"/>
          <p:nvPr/>
        </p:nvSpPr>
        <p:spPr>
          <a:xfrm>
            <a:off x="7059815" y="3217165"/>
            <a:ext cx="3983400" cy="573973"/>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100" b="1">
                <a:solidFill>
                  <a:schemeClr val="dk1"/>
                </a:solidFill>
                <a:latin typeface="Arial" panose="020B0604020202020204" pitchFamily="34" charset="0"/>
                <a:ea typeface="Ubuntu"/>
                <a:cs typeface="Arial" panose="020B0604020202020204" pitchFamily="34" charset="0"/>
                <a:sym typeface="Ubuntu"/>
              </a:rPr>
              <a:t>Triple volume of support your agents and handle – </a:t>
            </a:r>
            <a:r>
              <a:rPr lang="en-US" sz="1100">
                <a:solidFill>
                  <a:schemeClr val="dk1"/>
                </a:solidFill>
                <a:latin typeface="Arial" panose="020B0604020202020204" pitchFamily="34" charset="0"/>
                <a:ea typeface="Ubuntu"/>
                <a:cs typeface="Arial" panose="020B0604020202020204" pitchFamily="34" charset="0"/>
                <a:sym typeface="Ubuntu"/>
              </a:rPr>
              <a:t>with zero increase in human resources</a:t>
            </a:r>
            <a:endParaRPr>
              <a:latin typeface="Arial" panose="020B0604020202020204" pitchFamily="34" charset="0"/>
              <a:ea typeface="Ubuntu"/>
              <a:cs typeface="Arial" panose="020B0604020202020204" pitchFamily="34" charset="0"/>
              <a:sym typeface="Ubuntu"/>
            </a:endParaRPr>
          </a:p>
        </p:txBody>
      </p:sp>
      <p:pic>
        <p:nvPicPr>
          <p:cNvPr id="27" name="Google Shape;201;g1a11fd028c1_0_230">
            <a:extLst>
              <a:ext uri="{FF2B5EF4-FFF2-40B4-BE49-F238E27FC236}">
                <a16:creationId xmlns:a16="http://schemas.microsoft.com/office/drawing/2014/main" id="{205679A6-F211-C546-BFC7-97D8F515A265}"/>
              </a:ext>
            </a:extLst>
          </p:cNvPr>
          <p:cNvPicPr preferRelativeResize="0"/>
          <p:nvPr/>
        </p:nvPicPr>
        <p:blipFill>
          <a:blip r:embed="rId14">
            <a:alphaModFix/>
          </a:blip>
          <a:stretch>
            <a:fillRect/>
          </a:stretch>
        </p:blipFill>
        <p:spPr>
          <a:xfrm>
            <a:off x="877430" y="507388"/>
            <a:ext cx="1577748" cy="282725"/>
          </a:xfrm>
          <a:prstGeom prst="rect">
            <a:avLst/>
          </a:prstGeom>
          <a:noFill/>
          <a:ln>
            <a:noFill/>
          </a:ln>
        </p:spPr>
      </p:pic>
    </p:spTree>
    <p:extLst>
      <p:ext uri="{BB962C8B-B14F-4D97-AF65-F5344CB8AC3E}">
        <p14:creationId xmlns:p14="http://schemas.microsoft.com/office/powerpoint/2010/main" val="3267190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10;&#10;Description automatically generated">
            <a:extLst>
              <a:ext uri="{FF2B5EF4-FFF2-40B4-BE49-F238E27FC236}">
                <a16:creationId xmlns:a16="http://schemas.microsoft.com/office/drawing/2014/main" id="{AED0FC6D-AB05-A548-9388-7C35B08290D9}"/>
              </a:ext>
            </a:extLst>
          </p:cNvPr>
          <p:cNvPicPr>
            <a:picLocks noChangeAspect="1"/>
          </p:cNvPicPr>
          <p:nvPr/>
        </p:nvPicPr>
        <p:blipFill>
          <a:blip r:embed="rId2"/>
          <a:stretch>
            <a:fillRect/>
          </a:stretch>
        </p:blipFill>
        <p:spPr>
          <a:xfrm>
            <a:off x="747895" y="1643448"/>
            <a:ext cx="2230324" cy="399775"/>
          </a:xfrm>
          <a:prstGeom prst="rect">
            <a:avLst/>
          </a:prstGeom>
        </p:spPr>
      </p:pic>
      <p:pic>
        <p:nvPicPr>
          <p:cNvPr id="2" name="Picture 1">
            <a:extLst>
              <a:ext uri="{FF2B5EF4-FFF2-40B4-BE49-F238E27FC236}">
                <a16:creationId xmlns:a16="http://schemas.microsoft.com/office/drawing/2014/main" id="{DDA87DE6-C59B-F245-B3D9-A5E40D0B81F9}"/>
              </a:ext>
            </a:extLst>
          </p:cNvPr>
          <p:cNvPicPr>
            <a:picLocks noChangeAspect="1"/>
          </p:cNvPicPr>
          <p:nvPr/>
        </p:nvPicPr>
        <p:blipFill>
          <a:blip r:embed="rId3"/>
          <a:stretch>
            <a:fillRect/>
          </a:stretch>
        </p:blipFill>
        <p:spPr>
          <a:xfrm>
            <a:off x="-4402822" y="3429000"/>
            <a:ext cx="6858000" cy="6858000"/>
          </a:xfrm>
          <a:prstGeom prst="rect">
            <a:avLst/>
          </a:prstGeom>
        </p:spPr>
      </p:pic>
      <p:sp>
        <p:nvSpPr>
          <p:cNvPr id="3" name="Google Shape;202;g1a11fd028c1_0_230">
            <a:extLst>
              <a:ext uri="{FF2B5EF4-FFF2-40B4-BE49-F238E27FC236}">
                <a16:creationId xmlns:a16="http://schemas.microsoft.com/office/drawing/2014/main" id="{95C76EF3-EA61-504E-8673-25E5512C55AA}"/>
              </a:ext>
            </a:extLst>
          </p:cNvPr>
          <p:cNvSpPr txBox="1"/>
          <p:nvPr/>
        </p:nvSpPr>
        <p:spPr>
          <a:xfrm>
            <a:off x="797323" y="1056938"/>
            <a:ext cx="5776471" cy="110796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b="1" dirty="0">
                <a:solidFill>
                  <a:schemeClr val="dk1"/>
                </a:solidFill>
                <a:latin typeface="Arial" panose="020B0604020202020204" pitchFamily="34" charset="0"/>
                <a:ea typeface="Ubuntu"/>
                <a:cs typeface="Arial" panose="020B0604020202020204" pitchFamily="34" charset="0"/>
                <a:sym typeface="Ubuntu"/>
              </a:rPr>
              <a:t>The 5 Critical Attributes of a Good Bot</a:t>
            </a:r>
            <a:endParaRPr sz="3000" b="1" dirty="0">
              <a:solidFill>
                <a:schemeClr val="dk1"/>
              </a:solidFill>
              <a:latin typeface="Arial" panose="020B0604020202020204" pitchFamily="34" charset="0"/>
              <a:ea typeface="Ubuntu"/>
              <a:cs typeface="Arial" panose="020B0604020202020204" pitchFamily="34" charset="0"/>
              <a:sym typeface="Ubuntu"/>
            </a:endParaRPr>
          </a:p>
        </p:txBody>
      </p:sp>
      <p:pic>
        <p:nvPicPr>
          <p:cNvPr id="4" name="Google Shape;201;g1a11fd028c1_0_230">
            <a:extLst>
              <a:ext uri="{FF2B5EF4-FFF2-40B4-BE49-F238E27FC236}">
                <a16:creationId xmlns:a16="http://schemas.microsoft.com/office/drawing/2014/main" id="{8196C670-74FA-DA40-8EEE-941FFD4FC483}"/>
              </a:ext>
            </a:extLst>
          </p:cNvPr>
          <p:cNvPicPr preferRelativeResize="0"/>
          <p:nvPr/>
        </p:nvPicPr>
        <p:blipFill>
          <a:blip r:embed="rId4">
            <a:alphaModFix/>
          </a:blip>
          <a:stretch>
            <a:fillRect/>
          </a:stretch>
        </p:blipFill>
        <p:spPr>
          <a:xfrm>
            <a:off x="877430" y="507388"/>
            <a:ext cx="1577748" cy="282725"/>
          </a:xfrm>
          <a:prstGeom prst="rect">
            <a:avLst/>
          </a:prstGeom>
          <a:noFill/>
          <a:ln>
            <a:noFill/>
          </a:ln>
        </p:spPr>
      </p:pic>
      <p:sp>
        <p:nvSpPr>
          <p:cNvPr id="5" name="Content Placeholder 2">
            <a:extLst>
              <a:ext uri="{FF2B5EF4-FFF2-40B4-BE49-F238E27FC236}">
                <a16:creationId xmlns:a16="http://schemas.microsoft.com/office/drawing/2014/main" id="{F4CA7AD5-FC65-0645-9873-FB24BDDD5D33}"/>
              </a:ext>
            </a:extLst>
          </p:cNvPr>
          <p:cNvSpPr txBox="1">
            <a:spLocks/>
          </p:cNvSpPr>
          <p:nvPr/>
        </p:nvSpPr>
        <p:spPr>
          <a:xfrm>
            <a:off x="797323" y="2307539"/>
            <a:ext cx="5924753"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Font typeface="+mj-lt"/>
              <a:buAutoNum type="arabicPeriod"/>
            </a:pPr>
            <a:r>
              <a:rPr lang="en-US" sz="1500" b="1" dirty="0">
                <a:latin typeface="Arial" panose="020B0604020202020204" pitchFamily="34" charset="0"/>
                <a:cs typeface="Arial" panose="020B0604020202020204" pitchFamily="34" charset="0"/>
              </a:rPr>
              <a:t>Automate</a:t>
            </a:r>
            <a:r>
              <a:rPr lang="en-US" sz="1500" dirty="0">
                <a:latin typeface="Arial" panose="020B0604020202020204" pitchFamily="34" charset="0"/>
                <a:cs typeface="Arial" panose="020B0604020202020204" pitchFamily="34" charset="0"/>
              </a:rPr>
              <a:t> routine tasks</a:t>
            </a:r>
          </a:p>
          <a:p>
            <a:pPr marL="342900" indent="-342900">
              <a:lnSpc>
                <a:spcPct val="100000"/>
              </a:lnSpc>
              <a:spcAft>
                <a:spcPts val="600"/>
              </a:spcAft>
              <a:buFont typeface="+mj-lt"/>
              <a:buAutoNum type="arabicPeriod"/>
            </a:pPr>
            <a:r>
              <a:rPr lang="en-US" sz="1500" dirty="0">
                <a:latin typeface="Arial" panose="020B0604020202020204" pitchFamily="34" charset="0"/>
                <a:cs typeface="Arial" panose="020B0604020202020204" pitchFamily="34" charset="0"/>
              </a:rPr>
              <a:t>Properly </a:t>
            </a:r>
            <a:r>
              <a:rPr lang="en-US" sz="1500" b="1" dirty="0">
                <a:latin typeface="Arial" panose="020B0604020202020204" pitchFamily="34" charset="0"/>
                <a:cs typeface="Arial" panose="020B0604020202020204" pitchFamily="34" charset="0"/>
              </a:rPr>
              <a:t>trained</a:t>
            </a:r>
            <a:r>
              <a:rPr lang="en-US" sz="1500" dirty="0">
                <a:latin typeface="Arial" panose="020B0604020202020204" pitchFamily="34" charset="0"/>
                <a:cs typeface="Arial" panose="020B0604020202020204" pitchFamily="34" charset="0"/>
              </a:rPr>
              <a:t> AI</a:t>
            </a:r>
          </a:p>
          <a:p>
            <a:pPr marL="342900" indent="-342900">
              <a:lnSpc>
                <a:spcPct val="100000"/>
              </a:lnSpc>
              <a:spcAft>
                <a:spcPts val="600"/>
              </a:spcAft>
              <a:buFont typeface="+mj-lt"/>
              <a:buAutoNum type="arabicPeriod"/>
            </a:pPr>
            <a:r>
              <a:rPr lang="en-US" sz="1500" dirty="0">
                <a:latin typeface="Arial" panose="020B0604020202020204" pitchFamily="34" charset="0"/>
                <a:cs typeface="Arial" panose="020B0604020202020204" pitchFamily="34" charset="0"/>
              </a:rPr>
              <a:t>Fresh content </a:t>
            </a:r>
            <a:r>
              <a:rPr lang="en-US" sz="1500" b="1" dirty="0">
                <a:latin typeface="Arial" panose="020B0604020202020204" pitchFamily="34" charset="0"/>
                <a:cs typeface="Arial" panose="020B0604020202020204" pitchFamily="34" charset="0"/>
              </a:rPr>
              <a:t>automatically</a:t>
            </a:r>
            <a:r>
              <a:rPr lang="en-US" sz="1500" dirty="0">
                <a:latin typeface="Arial" panose="020B0604020202020204" pitchFamily="34" charset="0"/>
                <a:cs typeface="Arial" panose="020B0604020202020204" pitchFamily="34" charset="0"/>
              </a:rPr>
              <a:t> captured from your website</a:t>
            </a:r>
          </a:p>
          <a:p>
            <a:pPr marL="342900" indent="-342900">
              <a:lnSpc>
                <a:spcPct val="100000"/>
              </a:lnSpc>
              <a:spcAft>
                <a:spcPts val="600"/>
              </a:spcAft>
              <a:buFont typeface="+mj-lt"/>
              <a:buAutoNum type="arabicPeriod"/>
            </a:pPr>
            <a:r>
              <a:rPr lang="en-US" sz="1500" b="1" dirty="0">
                <a:latin typeface="Arial" panose="020B0604020202020204" pitchFamily="34" charset="0"/>
                <a:cs typeface="Arial" panose="020B0604020202020204" pitchFamily="34" charset="0"/>
              </a:rPr>
              <a:t>24/7</a:t>
            </a:r>
            <a:r>
              <a:rPr lang="en-US" sz="1500" dirty="0">
                <a:latin typeface="Arial" panose="020B0604020202020204" pitchFamily="34" charset="0"/>
                <a:cs typeface="Arial" panose="020B0604020202020204" pitchFamily="34" charset="0"/>
              </a:rPr>
              <a:t> availability on your website</a:t>
            </a:r>
          </a:p>
          <a:p>
            <a:pPr marL="342900" indent="-342900">
              <a:lnSpc>
                <a:spcPct val="100000"/>
              </a:lnSpc>
              <a:spcAft>
                <a:spcPts val="600"/>
              </a:spcAft>
              <a:buFont typeface="+mj-lt"/>
              <a:buAutoNum type="arabicPeriod"/>
            </a:pPr>
            <a:r>
              <a:rPr lang="en-US" sz="1500" b="1" dirty="0">
                <a:latin typeface="Arial" panose="020B0604020202020204" pitchFamily="34" charset="0"/>
                <a:cs typeface="Arial" panose="020B0604020202020204" pitchFamily="34" charset="0"/>
              </a:rPr>
              <a:t>Personalized</a:t>
            </a:r>
            <a:r>
              <a:rPr lang="en-US" sz="1500" dirty="0">
                <a:latin typeface="Arial" panose="020B0604020202020204" pitchFamily="34" charset="0"/>
                <a:cs typeface="Arial" panose="020B0604020202020204" pitchFamily="34" charset="0"/>
              </a:rPr>
              <a:t> and enriched conversations</a:t>
            </a:r>
          </a:p>
        </p:txBody>
      </p:sp>
      <p:pic>
        <p:nvPicPr>
          <p:cNvPr id="11" name="Picture 10" descr="A person sitting on a bench&#10;&#10;Description automatically generated with medium confidence">
            <a:extLst>
              <a:ext uri="{FF2B5EF4-FFF2-40B4-BE49-F238E27FC236}">
                <a16:creationId xmlns:a16="http://schemas.microsoft.com/office/drawing/2014/main" id="{3851A402-ACF6-0648-B9E0-3B804AFF6F79}"/>
              </a:ext>
            </a:extLst>
          </p:cNvPr>
          <p:cNvPicPr>
            <a:picLocks noChangeAspect="1"/>
          </p:cNvPicPr>
          <p:nvPr/>
        </p:nvPicPr>
        <p:blipFill>
          <a:blip r:embed="rId5"/>
          <a:stretch>
            <a:fillRect/>
          </a:stretch>
        </p:blipFill>
        <p:spPr>
          <a:xfrm>
            <a:off x="7214847" y="-63385"/>
            <a:ext cx="5055412" cy="6983170"/>
          </a:xfrm>
          <a:prstGeom prst="rect">
            <a:avLst/>
          </a:prstGeom>
        </p:spPr>
      </p:pic>
      <p:pic>
        <p:nvPicPr>
          <p:cNvPr id="15" name="Picture 14" descr="Icon&#10;&#10;Description automatically generated">
            <a:extLst>
              <a:ext uri="{FF2B5EF4-FFF2-40B4-BE49-F238E27FC236}">
                <a16:creationId xmlns:a16="http://schemas.microsoft.com/office/drawing/2014/main" id="{3A71FF7F-2E47-604E-8A02-0F113D830F53}"/>
              </a:ext>
            </a:extLst>
          </p:cNvPr>
          <p:cNvPicPr>
            <a:picLocks noChangeAspect="1"/>
          </p:cNvPicPr>
          <p:nvPr/>
        </p:nvPicPr>
        <p:blipFill>
          <a:blip r:embed="rId6"/>
          <a:stretch>
            <a:fillRect/>
          </a:stretch>
        </p:blipFill>
        <p:spPr>
          <a:xfrm rot="21135611">
            <a:off x="5566285" y="5351414"/>
            <a:ext cx="1100246" cy="899297"/>
          </a:xfrm>
          <a:prstGeom prst="rect">
            <a:avLst/>
          </a:prstGeom>
        </p:spPr>
      </p:pic>
    </p:spTree>
    <p:extLst>
      <p:ext uri="{BB962C8B-B14F-4D97-AF65-F5344CB8AC3E}">
        <p14:creationId xmlns:p14="http://schemas.microsoft.com/office/powerpoint/2010/main" val="285402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213;g18ed6a51cfc_0_266">
            <a:extLst>
              <a:ext uri="{FF2B5EF4-FFF2-40B4-BE49-F238E27FC236}">
                <a16:creationId xmlns:a16="http://schemas.microsoft.com/office/drawing/2014/main" id="{635D54D1-9659-1C46-A06C-C7383435D120}"/>
              </a:ext>
            </a:extLst>
          </p:cNvPr>
          <p:cNvPicPr preferRelativeResize="0"/>
          <p:nvPr/>
        </p:nvPicPr>
        <p:blipFill>
          <a:blip r:embed="rId3">
            <a:alphaModFix/>
          </a:blip>
          <a:stretch>
            <a:fillRect/>
          </a:stretch>
        </p:blipFill>
        <p:spPr>
          <a:xfrm>
            <a:off x="8666602" y="0"/>
            <a:ext cx="3874550" cy="5073824"/>
          </a:xfrm>
          <a:prstGeom prst="rect">
            <a:avLst/>
          </a:prstGeom>
          <a:noFill/>
          <a:ln>
            <a:noFill/>
          </a:ln>
        </p:spPr>
      </p:pic>
      <p:sp>
        <p:nvSpPr>
          <p:cNvPr id="2" name="Google Shape;202;g1a11fd028c1_0_230">
            <a:extLst>
              <a:ext uri="{FF2B5EF4-FFF2-40B4-BE49-F238E27FC236}">
                <a16:creationId xmlns:a16="http://schemas.microsoft.com/office/drawing/2014/main" id="{38215608-8D48-534A-8127-E1ACD14C9AFC}"/>
              </a:ext>
            </a:extLst>
          </p:cNvPr>
          <p:cNvSpPr txBox="1"/>
          <p:nvPr/>
        </p:nvSpPr>
        <p:spPr>
          <a:xfrm>
            <a:off x="797323" y="1056938"/>
            <a:ext cx="5776471" cy="6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b="1" dirty="0">
                <a:solidFill>
                  <a:schemeClr val="dk1"/>
                </a:solidFill>
                <a:latin typeface="Arial" panose="020B0604020202020204" pitchFamily="34" charset="0"/>
                <a:ea typeface="Ubuntu"/>
                <a:cs typeface="Arial" panose="020B0604020202020204" pitchFamily="34" charset="0"/>
                <a:sym typeface="Ubuntu"/>
              </a:rPr>
              <a:t>Automate routine tasks</a:t>
            </a:r>
            <a:endParaRPr sz="3000" b="1" dirty="0">
              <a:solidFill>
                <a:schemeClr val="dk1"/>
              </a:solidFill>
              <a:latin typeface="Arial" panose="020B0604020202020204" pitchFamily="34" charset="0"/>
              <a:ea typeface="Ubuntu"/>
              <a:cs typeface="Arial" panose="020B0604020202020204" pitchFamily="34" charset="0"/>
              <a:sym typeface="Ubuntu"/>
            </a:endParaRPr>
          </a:p>
        </p:txBody>
      </p:sp>
      <p:pic>
        <p:nvPicPr>
          <p:cNvPr id="3" name="Google Shape;201;g1a11fd028c1_0_230">
            <a:extLst>
              <a:ext uri="{FF2B5EF4-FFF2-40B4-BE49-F238E27FC236}">
                <a16:creationId xmlns:a16="http://schemas.microsoft.com/office/drawing/2014/main" id="{272AE3CD-08E9-F74A-8540-587A83D88E1A}"/>
              </a:ext>
            </a:extLst>
          </p:cNvPr>
          <p:cNvPicPr preferRelativeResize="0"/>
          <p:nvPr/>
        </p:nvPicPr>
        <p:blipFill>
          <a:blip r:embed="rId4">
            <a:alphaModFix/>
          </a:blip>
          <a:stretch>
            <a:fillRect/>
          </a:stretch>
        </p:blipFill>
        <p:spPr>
          <a:xfrm>
            <a:off x="877430" y="507388"/>
            <a:ext cx="1577748" cy="282725"/>
          </a:xfrm>
          <a:prstGeom prst="rect">
            <a:avLst/>
          </a:prstGeom>
          <a:noFill/>
          <a:ln>
            <a:noFill/>
          </a:ln>
        </p:spPr>
      </p:pic>
      <p:sp>
        <p:nvSpPr>
          <p:cNvPr id="4" name="Content Placeholder 2">
            <a:extLst>
              <a:ext uri="{FF2B5EF4-FFF2-40B4-BE49-F238E27FC236}">
                <a16:creationId xmlns:a16="http://schemas.microsoft.com/office/drawing/2014/main" id="{B4B58383-2B55-1545-BBE7-1980787E4D4B}"/>
              </a:ext>
            </a:extLst>
          </p:cNvPr>
          <p:cNvSpPr txBox="1">
            <a:spLocks/>
          </p:cNvSpPr>
          <p:nvPr/>
        </p:nvSpPr>
        <p:spPr>
          <a:xfrm>
            <a:off x="797323" y="1776811"/>
            <a:ext cx="4657546"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1400" b="1" dirty="0">
                <a:solidFill>
                  <a:srgbClr val="0033E2"/>
                </a:solidFill>
                <a:latin typeface="Arial"/>
                <a:cs typeface="Arial"/>
              </a:rPr>
              <a:t>Transactional bots</a:t>
            </a:r>
          </a:p>
          <a:p>
            <a:pPr>
              <a:lnSpc>
                <a:spcPct val="100000"/>
              </a:lnSpc>
              <a:spcBef>
                <a:spcPts val="500"/>
              </a:spcBef>
            </a:pPr>
            <a:r>
              <a:rPr lang="en-US" sz="1400" dirty="0">
                <a:latin typeface="Arial"/>
                <a:cs typeface="Arial"/>
              </a:rPr>
              <a:t>Retrieve specific data from a customer record</a:t>
            </a:r>
          </a:p>
          <a:p>
            <a:pPr>
              <a:lnSpc>
                <a:spcPct val="100000"/>
              </a:lnSpc>
              <a:spcBef>
                <a:spcPts val="500"/>
              </a:spcBef>
            </a:pPr>
            <a:r>
              <a:rPr lang="en-US" sz="1400" dirty="0">
                <a:latin typeface="Arial"/>
                <a:cs typeface="Arial"/>
              </a:rPr>
              <a:t>Reduce repetitive work by automating common and time-consuming queries</a:t>
            </a:r>
          </a:p>
          <a:p>
            <a:pPr>
              <a:lnSpc>
                <a:spcPct val="100000"/>
              </a:lnSpc>
              <a:spcBef>
                <a:spcPts val="500"/>
              </a:spcBef>
            </a:pPr>
            <a:r>
              <a:rPr lang="en-US" sz="1400" dirty="0">
                <a:latin typeface="Arial"/>
                <a:cs typeface="Arial"/>
              </a:rPr>
              <a:t>Can calculate repetitive inquiries very quickly, such as housing prices</a:t>
            </a:r>
          </a:p>
          <a:p>
            <a:pPr marL="0" indent="0">
              <a:lnSpc>
                <a:spcPct val="100000"/>
              </a:lnSpc>
              <a:spcAft>
                <a:spcPts val="600"/>
              </a:spcAft>
              <a:buNone/>
            </a:pPr>
            <a:r>
              <a:rPr lang="en-US" sz="1400" b="1" dirty="0">
                <a:solidFill>
                  <a:srgbClr val="0033E2"/>
                </a:solidFill>
                <a:latin typeface="Arial"/>
                <a:cs typeface="Arial"/>
              </a:rPr>
              <a:t>Some benefits include:</a:t>
            </a:r>
          </a:p>
          <a:p>
            <a:pPr>
              <a:lnSpc>
                <a:spcPct val="100000"/>
              </a:lnSpc>
              <a:spcBef>
                <a:spcPts val="500"/>
              </a:spcBef>
            </a:pPr>
            <a:r>
              <a:rPr lang="en-US" sz="1400" dirty="0">
                <a:latin typeface="Arial"/>
                <a:cs typeface="Arial"/>
              </a:rPr>
              <a:t>Increasing support capacity</a:t>
            </a:r>
          </a:p>
          <a:p>
            <a:pPr>
              <a:lnSpc>
                <a:spcPct val="100000"/>
              </a:lnSpc>
              <a:spcBef>
                <a:spcPts val="500"/>
              </a:spcBef>
            </a:pPr>
            <a:r>
              <a:rPr lang="en-US" sz="1400" dirty="0">
                <a:latin typeface="Arial"/>
                <a:cs typeface="Arial"/>
              </a:rPr>
              <a:t>Giving agents more time to focus on complex/higher value questions/other tasks</a:t>
            </a:r>
          </a:p>
          <a:p>
            <a:pPr>
              <a:lnSpc>
                <a:spcPct val="100000"/>
              </a:lnSpc>
              <a:spcBef>
                <a:spcPts val="500"/>
              </a:spcBef>
            </a:pPr>
            <a:r>
              <a:rPr lang="en-US" sz="1400" dirty="0">
                <a:latin typeface="Arial"/>
                <a:cs typeface="Arial"/>
              </a:rPr>
              <a:t>Reducing wait times</a:t>
            </a:r>
          </a:p>
          <a:p>
            <a:pPr>
              <a:lnSpc>
                <a:spcPct val="100000"/>
              </a:lnSpc>
              <a:spcBef>
                <a:spcPts val="500"/>
              </a:spcBef>
            </a:pPr>
            <a:r>
              <a:rPr lang="en-US" sz="1400" dirty="0">
                <a:latin typeface="Arial"/>
                <a:cs typeface="Arial"/>
              </a:rPr>
              <a:t>Cutting support costs</a:t>
            </a:r>
            <a:endParaRPr lang="en-US" sz="1500" dirty="0">
              <a:latin typeface="Arial" panose="020B0604020202020204" pitchFamily="34" charset="0"/>
              <a:cs typeface="Arial" panose="020B0604020202020204" pitchFamily="34" charset="0"/>
            </a:endParaRPr>
          </a:p>
        </p:txBody>
      </p:sp>
      <p:pic>
        <p:nvPicPr>
          <p:cNvPr id="5" name="Picture 5" descr="Text, application&#10;&#10;Description automatically generated">
            <a:extLst>
              <a:ext uri="{FF2B5EF4-FFF2-40B4-BE49-F238E27FC236}">
                <a16:creationId xmlns:a16="http://schemas.microsoft.com/office/drawing/2014/main" id="{250FEFC9-88DE-954A-96AA-E2AF0058ACD4}"/>
              </a:ext>
            </a:extLst>
          </p:cNvPr>
          <p:cNvPicPr>
            <a:picLocks noChangeAspect="1"/>
          </p:cNvPicPr>
          <p:nvPr/>
        </p:nvPicPr>
        <p:blipFill>
          <a:blip r:embed="rId5"/>
          <a:stretch>
            <a:fillRect/>
          </a:stretch>
        </p:blipFill>
        <p:spPr>
          <a:xfrm>
            <a:off x="7506849" y="1598677"/>
            <a:ext cx="2988455" cy="4529472"/>
          </a:xfrm>
          <a:prstGeom prst="rect">
            <a:avLst/>
          </a:prstGeom>
        </p:spPr>
      </p:pic>
      <p:sp>
        <p:nvSpPr>
          <p:cNvPr id="7" name="TextBox 6">
            <a:extLst>
              <a:ext uri="{FF2B5EF4-FFF2-40B4-BE49-F238E27FC236}">
                <a16:creationId xmlns:a16="http://schemas.microsoft.com/office/drawing/2014/main" id="{4EEF2D10-06DD-7842-AF6D-2537F61DCDFB}"/>
              </a:ext>
            </a:extLst>
          </p:cNvPr>
          <p:cNvSpPr txBox="1"/>
          <p:nvPr/>
        </p:nvSpPr>
        <p:spPr>
          <a:xfrm>
            <a:off x="7714595" y="852719"/>
            <a:ext cx="2572965" cy="553998"/>
          </a:xfrm>
          <a:prstGeom prst="rect">
            <a:avLst/>
          </a:prstGeom>
          <a:noFill/>
        </p:spPr>
        <p:txBody>
          <a:bodyPr wrap="square">
            <a:spAutoFit/>
          </a:bodyPr>
          <a:lstStyle/>
          <a:p>
            <a:pPr algn="ctr"/>
            <a:r>
              <a:rPr lang="en-US" sz="1500" dirty="0">
                <a:latin typeface="Arial"/>
                <a:cs typeface="Arial"/>
              </a:rPr>
              <a:t>A bot can estimate housing prices for students:</a:t>
            </a:r>
            <a:endParaRPr lang="en-US" sz="1500" dirty="0"/>
          </a:p>
        </p:txBody>
      </p:sp>
      <p:pic>
        <p:nvPicPr>
          <p:cNvPr id="9" name="Google Shape;178;g1a11fd028c1_0_230">
            <a:extLst>
              <a:ext uri="{FF2B5EF4-FFF2-40B4-BE49-F238E27FC236}">
                <a16:creationId xmlns:a16="http://schemas.microsoft.com/office/drawing/2014/main" id="{33EE8940-9F67-0644-A0FE-152F9DD003E0}"/>
              </a:ext>
            </a:extLst>
          </p:cNvPr>
          <p:cNvPicPr preferRelativeResize="0"/>
          <p:nvPr/>
        </p:nvPicPr>
        <p:blipFill>
          <a:blip r:embed="rId6">
            <a:alphaModFix/>
          </a:blip>
          <a:stretch>
            <a:fillRect/>
          </a:stretch>
        </p:blipFill>
        <p:spPr>
          <a:xfrm rot="1473034">
            <a:off x="10687268" y="-871811"/>
            <a:ext cx="2385001" cy="2442951"/>
          </a:xfrm>
          <a:prstGeom prst="rect">
            <a:avLst/>
          </a:prstGeom>
          <a:noFill/>
          <a:ln>
            <a:noFill/>
          </a:ln>
        </p:spPr>
      </p:pic>
      <p:pic>
        <p:nvPicPr>
          <p:cNvPr id="10" name="Google Shape;178;g1a11fd028c1_0_230">
            <a:extLst>
              <a:ext uri="{FF2B5EF4-FFF2-40B4-BE49-F238E27FC236}">
                <a16:creationId xmlns:a16="http://schemas.microsoft.com/office/drawing/2014/main" id="{C65DB10A-98BB-3443-B054-7543198BAC6A}"/>
              </a:ext>
            </a:extLst>
          </p:cNvPr>
          <p:cNvPicPr preferRelativeResize="0"/>
          <p:nvPr/>
        </p:nvPicPr>
        <p:blipFill>
          <a:blip r:embed="rId6">
            <a:alphaModFix/>
          </a:blip>
          <a:stretch>
            <a:fillRect/>
          </a:stretch>
        </p:blipFill>
        <p:spPr>
          <a:xfrm rot="10378017">
            <a:off x="3380285" y="6133285"/>
            <a:ext cx="1355909" cy="1388854"/>
          </a:xfrm>
          <a:prstGeom prst="rect">
            <a:avLst/>
          </a:prstGeom>
          <a:noFill/>
          <a:ln>
            <a:noFill/>
          </a:ln>
        </p:spPr>
      </p:pic>
      <p:pic>
        <p:nvPicPr>
          <p:cNvPr id="11" name="Google Shape;178;g1a11fd028c1_0_230">
            <a:extLst>
              <a:ext uri="{FF2B5EF4-FFF2-40B4-BE49-F238E27FC236}">
                <a16:creationId xmlns:a16="http://schemas.microsoft.com/office/drawing/2014/main" id="{290344D0-9D0A-C54D-B145-49ACB64EBEF6}"/>
              </a:ext>
            </a:extLst>
          </p:cNvPr>
          <p:cNvPicPr preferRelativeResize="0"/>
          <p:nvPr/>
        </p:nvPicPr>
        <p:blipFill>
          <a:blip r:embed="rId6">
            <a:alphaModFix/>
          </a:blip>
          <a:stretch>
            <a:fillRect/>
          </a:stretch>
        </p:blipFill>
        <p:spPr>
          <a:xfrm rot="1473034">
            <a:off x="4457014" y="5224189"/>
            <a:ext cx="2385001" cy="2442951"/>
          </a:xfrm>
          <a:prstGeom prst="rect">
            <a:avLst/>
          </a:prstGeom>
          <a:noFill/>
          <a:ln>
            <a:noFill/>
          </a:ln>
        </p:spPr>
      </p:pic>
    </p:spTree>
    <p:extLst>
      <p:ext uri="{BB962C8B-B14F-4D97-AF65-F5344CB8AC3E}">
        <p14:creationId xmlns:p14="http://schemas.microsoft.com/office/powerpoint/2010/main" val="32245096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 /></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69597eb-946a-4f42-969d-fc9b58c3566f" xsi:nil="true"/>
    <lcf76f155ced4ddcb4097134ff3c332f xmlns="7ad7d985-c508-4c96-b2dd-b8ba87f73d50">
      <Terms xmlns="http://schemas.microsoft.com/office/infopath/2007/PartnerControls"/>
    </lcf76f155ced4ddcb4097134ff3c332f>
    <_dlc_DocId xmlns="669597eb-946a-4f42-969d-fc9b58c3566f">VXDMDZ2JA6TT-1069572713-110347</_dlc_DocId>
    <_dlc_DocIdUrl xmlns="669597eb-946a-4f42-969d-fc9b58c3566f">
      <Url>https://comm100corp.sharepoint.com/sites/Marketing17/_layouts/15/DocIdRedir.aspx?ID=VXDMDZ2JA6TT-1069572713-110347</Url>
      <Description>VXDMDZ2JA6TT-1069572713-110347</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735E3331F2CB54390F3E4A7792B6E72" ma:contentTypeVersion="18" ma:contentTypeDescription="Create a new document." ma:contentTypeScope="" ma:versionID="a3b0aa576bc6f0e1d3e2297eea557c29">
  <xsd:schema xmlns:xsd="http://www.w3.org/2001/XMLSchema" xmlns:xs="http://www.w3.org/2001/XMLSchema" xmlns:p="http://schemas.microsoft.com/office/2006/metadata/properties" xmlns:ns2="7ad7d985-c508-4c96-b2dd-b8ba87f73d50" xmlns:ns3="669597eb-946a-4f42-969d-fc9b58c3566f" targetNamespace="http://schemas.microsoft.com/office/2006/metadata/properties" ma:root="true" ma:fieldsID="476deaca99301aa66b47fd9692288b16" ns2:_="" ns3:_="">
    <xsd:import namespace="7ad7d985-c508-4c96-b2dd-b8ba87f73d50"/>
    <xsd:import namespace="669597eb-946a-4f42-969d-fc9b58c3566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3:_dlc_DocId" minOccurs="0"/>
                <xsd:element ref="ns3:_dlc_DocIdUrl" minOccurs="0"/>
                <xsd:element ref="ns3:_dlc_DocIdPersistId"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d7d985-c508-4c96-b2dd-b8ba87f73d5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c7c39314-bb7a-4661-be93-aa48321dcac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69597eb-946a-4f42-969d-fc9b58c3566f"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_dlc_DocId" ma:index="20" nillable="true" ma:displayName="Document ID Value" ma:description="The value of the document ID assigned to this item." ma:internalName="_dlc_DocId" ma:readOnly="true">
      <xsd:simpleType>
        <xsd:restriction base="dms:Text"/>
      </xsd:simpleType>
    </xsd:element>
    <xsd:element name="_dlc_DocIdUrl" ma:index="2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2" nillable="true" ma:displayName="Persist ID" ma:description="Keep ID on add." ma:hidden="true" ma:internalName="_dlc_DocIdPersistId" ma:readOnly="true">
      <xsd:simpleType>
        <xsd:restriction base="dms:Boolean"/>
      </xsd:simpleType>
    </xsd:element>
    <xsd:element name="TaxCatchAll" ma:index="24" nillable="true" ma:displayName="Taxonomy Catch All Column" ma:hidden="true" ma:list="{fa726a01-2562-4f2d-86a7-90db17ffd035}" ma:internalName="TaxCatchAll" ma:showField="CatchAllData" ma:web="669597eb-946a-4f42-969d-fc9b58c356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4BE15C72-7C6D-4C3B-B0C2-27977BDD7933}">
  <ds:schemaRefs>
    <ds:schemaRef ds:uri="http://schemas.microsoft.com/office/2006/metadata/properties"/>
    <ds:schemaRef ds:uri="http://www.w3.org/2000/xmlns/"/>
    <ds:schemaRef ds:uri="669597eb-946a-4f42-969d-fc9b58c3566f"/>
    <ds:schemaRef ds:uri="http://www.w3.org/2001/XMLSchema-instance"/>
    <ds:schemaRef ds:uri="7ad7d985-c508-4c96-b2dd-b8ba87f73d50"/>
    <ds:schemaRef ds:uri="http://schemas.microsoft.com/office/infopath/2007/PartnerControls"/>
  </ds:schemaRefs>
</ds:datastoreItem>
</file>

<file path=customXml/itemProps2.xml><?xml version="1.0" encoding="utf-8"?>
<ds:datastoreItem xmlns:ds="http://schemas.openxmlformats.org/officeDocument/2006/customXml" ds:itemID="{8C3DDB1E-40C8-43E4-AE8C-9743675ABD5A}">
  <ds:schemaRefs>
    <ds:schemaRef ds:uri="http://schemas.microsoft.com/sharepoint/v3/contenttype/forms"/>
  </ds:schemaRefs>
</ds:datastoreItem>
</file>

<file path=customXml/itemProps3.xml><?xml version="1.0" encoding="utf-8"?>
<ds:datastoreItem xmlns:ds="http://schemas.openxmlformats.org/officeDocument/2006/customXml" ds:itemID="{BD1FCE46-7E3C-4DFA-8341-D99C525C68F3}">
  <ds:schemaRefs>
    <ds:schemaRef ds:uri="http://schemas.microsoft.com/office/2006/metadata/contentType"/>
    <ds:schemaRef ds:uri="http://schemas.microsoft.com/office/2006/metadata/properties/metaAttributes"/>
    <ds:schemaRef ds:uri="http://www.w3.org/2000/xmlns/"/>
    <ds:schemaRef ds:uri="http://www.w3.org/2001/XMLSchema"/>
    <ds:schemaRef ds:uri="7ad7d985-c508-4c96-b2dd-b8ba87f73d50"/>
    <ds:schemaRef ds:uri="669597eb-946a-4f42-969d-fc9b58c3566f"/>
  </ds:schemaRefs>
</ds:datastoreItem>
</file>

<file path=customXml/itemProps4.xml><?xml version="1.0" encoding="utf-8"?>
<ds:datastoreItem xmlns:ds="http://schemas.openxmlformats.org/officeDocument/2006/customXml" ds:itemID="{0290D58C-B968-4A75-923C-56AED6B1B9D6}">
  <ds:schemaRefs>
    <ds:schemaRef ds:uri="http://schemas.microsoft.com/sharepoint/events"/>
    <ds:schemaRef ds:uri="http://www.w3.org/2000/xmlns/"/>
  </ds:schemaRefs>
</ds:datastoreItem>
</file>

<file path=docProps/app.xml><?xml version="1.0" encoding="utf-8"?>
<Properties xmlns="http://schemas.openxmlformats.org/officeDocument/2006/extended-properties" xmlns:vt="http://schemas.openxmlformats.org/officeDocument/2006/docPropsVTypes">
  <TotalTime>161</TotalTime>
  <Words>2483</Words>
  <Application>Microsoft Office PowerPoint</Application>
  <PresentationFormat>Widescreen</PresentationFormat>
  <Paragraphs>204</Paragraphs>
  <Slides>24</Slides>
  <Notes>16</Notes>
  <HiddenSlides>0</HiddenSlides>
  <MMClips>0</MMClip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Design</dc:creator>
  <cp:lastModifiedBy>Larissa Cox</cp:lastModifiedBy>
  <cp:revision>42</cp:revision>
  <dcterms:created xsi:type="dcterms:W3CDTF">2022-12-02T21:04:08Z</dcterms:created>
  <dcterms:modified xsi:type="dcterms:W3CDTF">2023-01-07T20:14:39Z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0x0101008735E3331F2CB54390F3E4A7792B6E72</vt:lpwstr>
  </property>
  <property fmtid="{D5CDD505-2E9C-101B-9397-08002B2CF9AE}" pid="3" name="_dlc_DocIdItemGuid">
    <vt:lpwstr>9c93791d-d88b-4045-8b62-041a1df14c5c</vt:lpwstr>
  </property>
  <property fmtid="{D5CDD505-2E9C-101B-9397-08002B2CF9AE}" pid="4" name="MediaServiceImageTags">
    <vt:lpwstr/>
  </property>
</Properties>
</file>