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85" r:id="rId5"/>
    <p:sldId id="305" r:id="rId6"/>
    <p:sldId id="387" r:id="rId7"/>
    <p:sldId id="421" r:id="rId8"/>
    <p:sldId id="420" r:id="rId9"/>
    <p:sldId id="307" r:id="rId10"/>
    <p:sldId id="289" r:id="rId11"/>
    <p:sldId id="416" r:id="rId12"/>
    <p:sldId id="417" r:id="rId13"/>
    <p:sldId id="418" r:id="rId14"/>
    <p:sldId id="419" r:id="rId15"/>
    <p:sldId id="311" r:id="rId16"/>
    <p:sldId id="415" r:id="rId17"/>
    <p:sldId id="29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8F8F8"/>
    <a:srgbClr val="0095D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/>
    <p:restoredTop sz="90449"/>
  </p:normalViewPr>
  <p:slideViewPr>
    <p:cSldViewPr snapToGrid="0" snapToObjects="1">
      <p:cViewPr varScale="1">
        <p:scale>
          <a:sx n="107" d="100"/>
          <a:sy n="107" d="100"/>
        </p:scale>
        <p:origin x="26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6D0C2F-997C-0949-8977-F5D04DCBA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85912-DE47-0F43-B510-FE2049DA02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F04E-6416-9541-A8FF-EA84A7D7FE0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5568E-114F-3744-9CD6-AA29C7FAC9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0195C-DEAA-F041-A877-6CA27B73E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B391-44CC-004F-ADBC-8B829EC8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DA1E-EF22-3643-BEDB-6FE26D81A16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019C0-93AE-9F48-B2EF-CD27CD9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customers have access to more communication channels than ever, but they don’t think of them as channels. From email to live chat to self-serve to bots, the CX landscape is overflowing with options – and with siloes.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19C0-93AE-9F48-B2EF-CD27CD971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How customers are changing and how it’s affecting your business, validated by industry leaders/analysts/quotes, and the what the future will look like (AI, digital CX)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14BF9-A318-F842-BA3C-416356D45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1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How customers are changing and how it’s affecting your business, validated by industry leaders/analysts/quotes, and the what the future will look like (AI, digital CX)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14BF9-A318-F842-BA3C-416356D45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How customers are changing and how it’s affecting your business, validated by industry leaders/analysts/quotes, and the what the future will look like (AI, digital CX)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14BF9-A318-F842-BA3C-416356D45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19C0-93AE-9F48-B2EF-CD27CD971F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19C0-93AE-9F48-B2EF-CD27CD971F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109BC-DAC1-9347-8EE2-8E687F74C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610" y="2197348"/>
            <a:ext cx="7444248" cy="938675"/>
          </a:xfrm>
        </p:spPr>
        <p:txBody>
          <a:bodyPr anchor="ctr">
            <a:noAutofit/>
          </a:bodyPr>
          <a:lstStyle>
            <a:lvl1pPr algn="l">
              <a:defRPr sz="2800">
                <a:effectLst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9C17F-DE4E-4144-B938-08BFB0CF8028}"/>
              </a:ext>
            </a:extLst>
          </p:cNvPr>
          <p:cNvSpPr/>
          <p:nvPr userDrawn="1"/>
        </p:nvSpPr>
        <p:spPr>
          <a:xfrm>
            <a:off x="655983" y="-3711"/>
            <a:ext cx="2591714" cy="6861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E2A07-A7E2-D24D-892B-B34F93025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610" y="632850"/>
            <a:ext cx="8374062" cy="9370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lvl1pPr marL="0" indent="0">
              <a:buNone/>
              <a:defRPr sz="44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126BC5D-095C-E74E-A571-D8197CFB9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610" y="3740437"/>
            <a:ext cx="8086725" cy="94470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D964F6-5308-DC48-82AF-2159EEA33B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6610" y="5289554"/>
            <a:ext cx="7732713" cy="94470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85146EC-0E00-A946-9AE2-BE899EB93E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B912579-F97A-0E4E-842D-ABF82B352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1444" y="2191319"/>
            <a:ext cx="1309257" cy="9447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F0D8E03-06FD-6C46-98CE-AAFEDFCE5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1443" y="3740437"/>
            <a:ext cx="1309257" cy="9447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F47BA08-A9F8-A644-AF9E-9CD618A2B8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81443" y="5289554"/>
            <a:ext cx="1309257" cy="9447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70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7239" y="2204753"/>
            <a:ext cx="8686800" cy="1468800"/>
          </a:xfrm>
        </p:spPr>
        <p:txBody>
          <a:bodyPr anchor="b">
            <a:normAutofit/>
          </a:bodyPr>
          <a:lstStyle>
            <a:lvl1pPr algn="ctr">
              <a:defRPr sz="4400" b="0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7237" y="3821470"/>
            <a:ext cx="8686801" cy="860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ln>
                  <a:noFill/>
                </a:ln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FE887-F03B-2E44-BFF8-ED9B1AE04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7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01D44D-8041-864B-BA6E-E45055174D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749394" y="0"/>
            <a:ext cx="747572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018" y="1393867"/>
            <a:ext cx="3213304" cy="3195718"/>
          </a:xfrm>
        </p:spPr>
        <p:txBody>
          <a:bodyPr anchor="t">
            <a:no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9E6D9-004B-3841-B334-E8F40CFC4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8018" y="4802150"/>
            <a:ext cx="3500438" cy="20399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2000" dirty="0"/>
              <a:t>Click to edit Master title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CAD1A91-7BC0-AD40-95DB-3CFC0DC4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51" y="906162"/>
            <a:ext cx="9905998" cy="1905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118" y="2955095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9250" y="3539824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0971" y="2963562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8450" y="3539824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C6F-C4FB-E944-82B5-466859F08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23459-457A-CE49-B085-AE8052E82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5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BA497-21DB-5642-80C0-1E44F48ED2E6}"/>
              </a:ext>
            </a:extLst>
          </p:cNvPr>
          <p:cNvSpPr/>
          <p:nvPr userDrawn="1"/>
        </p:nvSpPr>
        <p:spPr>
          <a:xfrm>
            <a:off x="724395" y="0"/>
            <a:ext cx="114676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B2F9F-663D-704E-9E61-61C876828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E82C65-7720-0B45-B7DC-260FF370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3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423" y="509495"/>
            <a:ext cx="4034117" cy="3200400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6423" y="3786094"/>
            <a:ext cx="4034117" cy="1905000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cap="none" baseline="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1B4A1DC2-A687-EE4C-B444-0010296FA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4965" y="0"/>
            <a:ext cx="608703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D538-EFB6-D147-9006-C773E6524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103DC0A-1C26-E446-AD14-FBC0A42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14" y="936669"/>
            <a:ext cx="4249961" cy="440736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18992D-378D-E743-8D10-DC2C48595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711" y="1675091"/>
            <a:ext cx="3415365" cy="2930525"/>
          </a:xfrm>
        </p:spPr>
        <p:txBody>
          <a:bodyPr>
            <a:noAutofit/>
          </a:bodyPr>
          <a:lstStyle>
            <a:lvl1pPr marL="0" indent="0" algn="ctr">
              <a:buNone/>
              <a:defRPr sz="28700" b="0" cap="none" spc="0">
                <a:ln w="0"/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3FEE7A-85B5-EF49-BED1-F294B33D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20" y="1277470"/>
            <a:ext cx="5843399" cy="1237129"/>
          </a:xfrm>
        </p:spPr>
        <p:txBody>
          <a:bodyPr anchor="t">
            <a:no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DEF899C-AB6F-594A-928E-990375C77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1918" y="2761130"/>
            <a:ext cx="5843401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2EA4A-423C-7940-BE2E-41DF879D7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379" y="1277470"/>
            <a:ext cx="5329515" cy="1237129"/>
          </a:xfrm>
        </p:spPr>
        <p:txBody>
          <a:bodyPr anchor="t">
            <a:no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377" y="2761130"/>
            <a:ext cx="5843401" cy="3124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01D44D-8041-864B-BA6E-E45055174D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070" y="0"/>
            <a:ext cx="420444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8164E0-E58D-D040-AD79-C662464145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6412" y="777406"/>
            <a:ext cx="1160743" cy="1210514"/>
          </a:xfrm>
        </p:spPr>
        <p:txBody>
          <a:bodyPr>
            <a:normAutofit/>
          </a:bodyPr>
          <a:lstStyle>
            <a:lvl1pPr marL="0" indent="0">
              <a:buNone/>
              <a:defRPr sz="8800" b="1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1EB2CD-FDBC-2747-9F24-54A0CAAD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626" y="685799"/>
            <a:ext cx="10211219" cy="1237129"/>
          </a:xfrm>
        </p:spPr>
        <p:txBody>
          <a:bodyPr anchor="t">
            <a:no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24" y="2169459"/>
            <a:ext cx="10211222" cy="3124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414F2-EDA1-574F-AB4B-B033FE017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5CB48B-5959-294A-9834-5AF625202BF7}"/>
              </a:ext>
            </a:extLst>
          </p:cNvPr>
          <p:cNvSpPr/>
          <p:nvPr userDrawn="1"/>
        </p:nvSpPr>
        <p:spPr>
          <a:xfrm>
            <a:off x="699248" y="-1"/>
            <a:ext cx="114927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4F2B5E-D6DF-F546-AA93-A6B6F1CA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26" y="685799"/>
            <a:ext cx="10211219" cy="123712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3F9F01-B13B-2F4C-B310-82AE18DD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624" y="2169459"/>
            <a:ext cx="10211222" cy="31242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141360-6AB5-FF44-B09C-D2BD2C2AD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, 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920" y="1277470"/>
            <a:ext cx="5843399" cy="1237129"/>
          </a:xfrm>
        </p:spPr>
        <p:txBody>
          <a:bodyPr anchor="t">
            <a:no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918" y="2761130"/>
            <a:ext cx="5843401" cy="3124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9C17F-DE4E-4144-B938-08BFB0CF8028}"/>
              </a:ext>
            </a:extLst>
          </p:cNvPr>
          <p:cNvSpPr/>
          <p:nvPr userDrawn="1"/>
        </p:nvSpPr>
        <p:spPr>
          <a:xfrm>
            <a:off x="715616" y="0"/>
            <a:ext cx="32512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98DEF4F-0DF3-6941-AE0F-3487B953A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953" y="777406"/>
            <a:ext cx="1160743" cy="1210514"/>
          </a:xfrm>
        </p:spPr>
        <p:txBody>
          <a:bodyPr>
            <a:normAutofit/>
          </a:bodyPr>
          <a:lstStyle>
            <a:lvl1pPr marL="0" indent="0">
              <a:buNone/>
              <a:defRPr sz="8800" b="1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7ABB8-B21F-6B41-BEC6-D9EAA51E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6B5135-39A3-4E4F-B37F-8DF5BC538B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616" y="1885156"/>
            <a:ext cx="2870200" cy="3087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57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08" y="3945941"/>
            <a:ext cx="2842273" cy="2336453"/>
          </a:xfrm>
        </p:spPr>
        <p:txBody>
          <a:bodyPr anchor="t">
            <a:noAutofit/>
          </a:bodyPr>
          <a:lstStyle>
            <a:lvl1pPr algn="ctr"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9C17F-DE4E-4144-B938-08BFB0CF8028}"/>
              </a:ext>
            </a:extLst>
          </p:cNvPr>
          <p:cNvSpPr/>
          <p:nvPr userDrawn="1"/>
        </p:nvSpPr>
        <p:spPr>
          <a:xfrm>
            <a:off x="815010" y="-3711"/>
            <a:ext cx="11376990" cy="3611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DEF-52D1-2840-A4D4-53BC50B2D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3F0E0C60-73BC-4F44-8FCC-4004F198E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149" y="3945941"/>
            <a:ext cx="2798615" cy="23396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AD15A003-0C9B-6949-A343-491243824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9061" y="3942700"/>
            <a:ext cx="2798615" cy="23396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9D54733-D96D-1F43-8B01-19A8FC11CE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1444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6AFDC84-C9D1-C841-A843-64B854BEB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7356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5029F5B-39AF-1540-A719-9A391A39CA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3268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114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1730C-8EA5-B54F-BF2F-E9B0438B1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409893-E857-7942-A258-E500B27A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08" y="3945941"/>
            <a:ext cx="2842273" cy="2336453"/>
          </a:xfrm>
        </p:spPr>
        <p:txBody>
          <a:bodyPr anchor="t">
            <a:noAutofit/>
          </a:bodyPr>
          <a:lstStyle>
            <a:lvl1pPr algn="ctr"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084D6D7-E85D-474D-A2D1-03F4AE17E3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149" y="3945941"/>
            <a:ext cx="2798615" cy="23396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E6FC9388-8E50-F147-8199-D4C3EB380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9061" y="3942700"/>
            <a:ext cx="2798615" cy="23396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489D31D-B2AB-3A49-B52A-6199F32EA7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1444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E8083ED-F2EA-6545-A5C9-B2DC16F67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7356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846662B1-1023-A149-85BF-86305C72C2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13268" y="475013"/>
            <a:ext cx="2870200" cy="28710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96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9557" y="6282394"/>
            <a:ext cx="55116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fld id="{1BF04BE9-068E-E04F-A8F8-C32806D75F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686DB-C091-9A41-B134-99298EDED7C6}"/>
              </a:ext>
            </a:extLst>
          </p:cNvPr>
          <p:cNvSpPr/>
          <p:nvPr userDrawn="1"/>
        </p:nvSpPr>
        <p:spPr>
          <a:xfrm>
            <a:off x="0" y="0"/>
            <a:ext cx="7511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9AA68-C646-D146-A215-58F3C0F8FC5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6253" y="6270171"/>
            <a:ext cx="523215" cy="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4" r:id="rId4"/>
    <p:sldLayoutId id="2147483680" r:id="rId5"/>
    <p:sldLayoutId id="2147483681" r:id="rId6"/>
    <p:sldLayoutId id="2147483677" r:id="rId7"/>
    <p:sldLayoutId id="2147483678" r:id="rId8"/>
    <p:sldLayoutId id="2147483679" r:id="rId9"/>
    <p:sldLayoutId id="2147483682" r:id="rId10"/>
    <p:sldLayoutId id="2147483663" r:id="rId11"/>
    <p:sldLayoutId id="2147483676" r:id="rId12"/>
    <p:sldLayoutId id="2147483665" r:id="rId13"/>
    <p:sldLayoutId id="2147483666" r:id="rId14"/>
    <p:sldLayoutId id="214748368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 typeface="Arial"/>
        <a:buChar char="•"/>
        <a:defRPr sz="2800" kern="1200" cap="none" baseline="0">
          <a:solidFill>
            <a:schemeClr val="accent5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 typeface="Arial"/>
        <a:buChar char="•"/>
        <a:defRPr sz="2400" kern="1200" cap="none" baseline="0">
          <a:solidFill>
            <a:schemeClr val="accent5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 typeface="Arial"/>
        <a:buChar char="•"/>
        <a:defRPr sz="2000" kern="1200" cap="none" baseline="0">
          <a:solidFill>
            <a:schemeClr val="accent5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 typeface="Arial"/>
        <a:buChar char="•"/>
        <a:defRPr sz="1800" kern="1200" cap="none" baseline="0">
          <a:solidFill>
            <a:schemeClr val="accent5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none" baseline="0">
          <a:solidFill>
            <a:schemeClr val="accent5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epstein@comm100.com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comm100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641C7-442A-484E-8433-658C4DB6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FF2683-89D8-E642-BD5D-AF23D924ED56}"/>
              </a:ext>
            </a:extLst>
          </p:cNvPr>
          <p:cNvSpPr txBox="1">
            <a:spLocks/>
          </p:cNvSpPr>
          <p:nvPr/>
        </p:nvSpPr>
        <p:spPr>
          <a:xfrm>
            <a:off x="886580" y="1664533"/>
            <a:ext cx="6113827" cy="352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bg1"/>
                </a:solidFill>
              </a:rPr>
              <a:t>How to get full CX value from your digital support channels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EF0724-62C6-0349-8CD8-49AD27D3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7" y="732935"/>
            <a:ext cx="2213943" cy="3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414-6F0A-FE45-89DC-63ADAEE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D63-54DB-E14C-8C14-C4260092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953" y="2761130"/>
            <a:ext cx="7300233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WHAT: 	Emerging CX channel</a:t>
            </a:r>
          </a:p>
          <a:p>
            <a:pPr marL="0" indent="0">
              <a:buNone/>
            </a:pPr>
            <a:r>
              <a:rPr lang="en-US" dirty="0"/>
              <a:t>WHEN: Anytime, anywhere</a:t>
            </a:r>
          </a:p>
          <a:p>
            <a:pPr marL="0" indent="0">
              <a:buNone/>
              <a:tabLst>
                <a:tab pos="1331913" algn="l"/>
              </a:tabLst>
            </a:pPr>
            <a:r>
              <a:rPr lang="en-US" dirty="0"/>
              <a:t>WHY: 	A new generation of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A379-CB07-964C-A02F-FC2B6B91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953" y="1030939"/>
            <a:ext cx="1160743" cy="121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05B06-E86D-E747-9D5A-2CBAA34E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8" y="2241453"/>
            <a:ext cx="27813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1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414-6F0A-FE45-89DC-63ADAEE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D63-54DB-E14C-8C14-C4260092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953" y="2761130"/>
            <a:ext cx="6850783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WHAT: 	Mobile-based support</a:t>
            </a:r>
          </a:p>
          <a:p>
            <a:pPr marL="0" indent="0">
              <a:buNone/>
            </a:pPr>
            <a:r>
              <a:rPr lang="en-US" dirty="0"/>
              <a:t>WHEN: Real-time and anytime</a:t>
            </a:r>
          </a:p>
          <a:p>
            <a:pPr marL="0" indent="0">
              <a:buNone/>
            </a:pPr>
            <a:r>
              <a:rPr lang="en-US" dirty="0"/>
              <a:t>WHY: 	Shorter, simpler cases,</a:t>
            </a:r>
          </a:p>
          <a:p>
            <a:pPr marL="1114425" indent="-1114425">
              <a:buNone/>
            </a:pPr>
            <a:r>
              <a:rPr lang="en-US" dirty="0"/>
              <a:t>		easy access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A379-CB07-964C-A02F-FC2B6B91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953" y="1030939"/>
            <a:ext cx="1160743" cy="121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06376-4F9E-D144-9560-124F2148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08" y="2351328"/>
            <a:ext cx="1998001" cy="24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5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blackboard&#13;&#10;&#13;&#10;Description automatically generated">
            <a:extLst>
              <a:ext uri="{FF2B5EF4-FFF2-40B4-BE49-F238E27FC236}">
                <a16:creationId xmlns:a16="http://schemas.microsoft.com/office/drawing/2014/main" id="{7A2708BC-438A-2B4C-AF93-D7140FF3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8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CBD104-B9F2-494D-B42F-8598C2D54CDF}"/>
              </a:ext>
            </a:extLst>
          </p:cNvPr>
          <p:cNvSpPr txBox="1">
            <a:spLocks/>
          </p:cNvSpPr>
          <p:nvPr/>
        </p:nvSpPr>
        <p:spPr>
          <a:xfrm>
            <a:off x="1094967" y="4563240"/>
            <a:ext cx="5952262" cy="202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bg1"/>
                </a:solidFill>
              </a:rPr>
              <a:t>Key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9391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2E38-1C7E-F940-9308-798E553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the siloes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F7A2-45F0-A244-AAD0-DDB642CC4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9660" y="4107053"/>
            <a:ext cx="8521185" cy="213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Eliminate point solutions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 your agents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1BC9A-9109-0B43-BAB4-B7DBF7BC874C}"/>
              </a:ext>
            </a:extLst>
          </p:cNvPr>
          <p:cNvSpPr/>
          <p:nvPr/>
        </p:nvSpPr>
        <p:spPr>
          <a:xfrm>
            <a:off x="1560162" y="1707484"/>
            <a:ext cx="98155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latin typeface="ubuntu"/>
              </a:rPr>
              <a:t>75% of organizations believe themselves to be customer-centric, but only 30% of consumers agree.</a:t>
            </a:r>
          </a:p>
          <a:p>
            <a:pPr algn="r"/>
            <a:r>
              <a:rPr lang="en-CA" sz="2800" i="1" dirty="0" err="1">
                <a:latin typeface="ubuntu"/>
              </a:rPr>
              <a:t>CapGemini</a:t>
            </a:r>
            <a:r>
              <a:rPr lang="en-CA" sz="2800" i="1" dirty="0">
                <a:latin typeface="ubuntu"/>
              </a:rPr>
              <a:t> Report,  June 2017</a:t>
            </a:r>
            <a:endParaRPr lang="en-US" sz="2800" i="1" dirty="0"/>
          </a:p>
        </p:txBody>
      </p:sp>
      <p:pic>
        <p:nvPicPr>
          <p:cNvPr id="8" name="Picture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3D20CCEA-7211-DE4D-B0A7-8DDA665E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64" y="4238039"/>
            <a:ext cx="1356747" cy="18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97FC-13D3-6E46-83A7-A452B02E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58" y="5895638"/>
            <a:ext cx="2842273" cy="548434"/>
          </a:xfrm>
        </p:spPr>
        <p:txBody>
          <a:bodyPr/>
          <a:lstStyle/>
          <a:p>
            <a:r>
              <a:rPr lang="en-US" dirty="0"/>
              <a:t>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90067-0BE3-A84E-B59F-5C1D7E2EF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8421" y="5895638"/>
            <a:ext cx="2798615" cy="549195"/>
          </a:xfrm>
        </p:spPr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48CA-5250-ED48-A7AA-CF1F04D9A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9421" y="5895642"/>
            <a:ext cx="2798615" cy="549195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01C724A-7C24-814C-AA26-2FFCA29416BE}"/>
              </a:ext>
            </a:extLst>
          </p:cNvPr>
          <p:cNvSpPr txBox="1">
            <a:spLocks/>
          </p:cNvSpPr>
          <p:nvPr/>
        </p:nvSpPr>
        <p:spPr>
          <a:xfrm>
            <a:off x="9168621" y="5895642"/>
            <a:ext cx="2798615" cy="54919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None/>
              <a:defRPr sz="28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24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20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5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A53B7-F973-E540-9E7E-A64B11EEB379}"/>
              </a:ext>
            </a:extLst>
          </p:cNvPr>
          <p:cNvSpPr txBox="1"/>
          <p:nvPr/>
        </p:nvSpPr>
        <p:spPr>
          <a:xfrm>
            <a:off x="3016001" y="862181"/>
            <a:ext cx="6902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Digital CX Must-Haves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for the Long Run</a:t>
            </a:r>
          </a:p>
        </p:txBody>
      </p:sp>
      <p:pic>
        <p:nvPicPr>
          <p:cNvPr id="19" name="Picture 18" descr="A drawing of a face&#13;&#10;&#13;&#10;Description automatically generated">
            <a:extLst>
              <a:ext uri="{FF2B5EF4-FFF2-40B4-BE49-F238E27FC236}">
                <a16:creationId xmlns:a16="http://schemas.microsoft.com/office/drawing/2014/main" id="{52E76951-C89A-C34A-8ED8-34386A72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05" y="4100704"/>
            <a:ext cx="1115488" cy="1451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C1AC92-A67F-7F40-BB1A-CDD84BC9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88" y="4103694"/>
            <a:ext cx="1691765" cy="13946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2BCD24-754D-B140-85D0-73BDED08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06" y="4241494"/>
            <a:ext cx="1099244" cy="1169638"/>
          </a:xfrm>
          <a:prstGeom prst="rect">
            <a:avLst/>
          </a:prstGeom>
        </p:spPr>
      </p:pic>
      <p:pic>
        <p:nvPicPr>
          <p:cNvPr id="22" name="Picture 2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B4163ABA-E087-2F41-93B1-D9FF950F0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869" y="4169110"/>
            <a:ext cx="909718" cy="12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0F57C4-1213-AA45-9A86-04E5D5B7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62" y="5891349"/>
            <a:ext cx="2325850" cy="4194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614F4F3-175E-0046-84F5-D45089C8C6AA}"/>
              </a:ext>
            </a:extLst>
          </p:cNvPr>
          <p:cNvSpPr txBox="1">
            <a:spLocks/>
          </p:cNvSpPr>
          <p:nvPr/>
        </p:nvSpPr>
        <p:spPr>
          <a:xfrm>
            <a:off x="6928112" y="5456572"/>
            <a:ext cx="4070822" cy="105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Jeff.epstein@comm100.com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br>
              <a:rPr lang="en-US" sz="1600">
                <a:solidFill>
                  <a:schemeClr val="accent2"/>
                </a:solidFill>
              </a:rPr>
            </a:br>
            <a:r>
              <a:rPr lang="en-US" sz="160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www.comm100.com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76228-CDCE-BC45-AB3E-5B5126CD7019}"/>
              </a:ext>
            </a:extLst>
          </p:cNvPr>
          <p:cNvSpPr/>
          <p:nvPr/>
        </p:nvSpPr>
        <p:spPr>
          <a:xfrm>
            <a:off x="6928112" y="4906346"/>
            <a:ext cx="4861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Jeff Epstein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VP Product Marketing and Communications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A3D275-322C-8B4D-8A79-EB05EDD23F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9" t="9201" r="12376" b="15893"/>
          <a:stretch/>
        </p:blipFill>
        <p:spPr>
          <a:xfrm>
            <a:off x="5485137" y="5185024"/>
            <a:ext cx="1021709" cy="111038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6" name="Picture 15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FB8725C1-03AA-6C4A-B232-7A063EE29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6476">
            <a:off x="6093489" y="4735059"/>
            <a:ext cx="826713" cy="545384"/>
          </a:xfrm>
          <a:prstGeom prst="rect">
            <a:avLst/>
          </a:prstGeom>
        </p:spPr>
      </p:pic>
      <p:pic>
        <p:nvPicPr>
          <p:cNvPr id="17" name="Picture 1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D78E27EA-94CE-A746-93FF-082AEA219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5153" y="-5386586"/>
            <a:ext cx="10326759" cy="10662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5735C3-CC47-0D47-A769-26C2C6FDA964}"/>
              </a:ext>
            </a:extLst>
          </p:cNvPr>
          <p:cNvSpPr txBox="1"/>
          <p:nvPr/>
        </p:nvSpPr>
        <p:spPr>
          <a:xfrm>
            <a:off x="-1105590" y="650631"/>
            <a:ext cx="117209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8097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A5BA3-1CFA-EE48-9618-FAC3DD451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" r="1331"/>
          <a:stretch/>
        </p:blipFill>
        <p:spPr>
          <a:xfrm>
            <a:off x="737418" y="0"/>
            <a:ext cx="1166281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6EF7F-061D-0346-B010-5A9F888E5657}"/>
              </a:ext>
            </a:extLst>
          </p:cNvPr>
          <p:cNvSpPr txBox="1"/>
          <p:nvPr/>
        </p:nvSpPr>
        <p:spPr>
          <a:xfrm>
            <a:off x="1409624" y="1570969"/>
            <a:ext cx="8524962" cy="2395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Founded in 2009 in Vancouver, BC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Award-winning digital customer engagement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Live chat, Social Media, SMS, Ticketing, Knowledge Base, Bots, 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The most advanced, scalable, and secure live chat solution on the planet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Serving Banking &amp; Finance, Insurance, Healthcare, Technology, Manufacturing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Global customer base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23D33F-64D9-FD49-8C16-E7518A24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Comm100</a:t>
            </a:r>
          </a:p>
        </p:txBody>
      </p:sp>
    </p:spTree>
    <p:extLst>
      <p:ext uri="{BB962C8B-B14F-4D97-AF65-F5344CB8AC3E}">
        <p14:creationId xmlns:p14="http://schemas.microsoft.com/office/powerpoint/2010/main" val="36231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rowd of people&#13;&#10;&#13;&#10;Description automatically generated">
            <a:extLst>
              <a:ext uri="{FF2B5EF4-FFF2-40B4-BE49-F238E27FC236}">
                <a16:creationId xmlns:a16="http://schemas.microsoft.com/office/drawing/2014/main" id="{942F5081-E772-4944-B97C-BF4FABE7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5" y="1"/>
            <a:ext cx="11696700" cy="721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A614D-3DBA-FE41-82ED-29E527A04DB7}"/>
              </a:ext>
            </a:extLst>
          </p:cNvPr>
          <p:cNvSpPr txBox="1"/>
          <p:nvPr/>
        </p:nvSpPr>
        <p:spPr>
          <a:xfrm>
            <a:off x="1141413" y="1367434"/>
            <a:ext cx="108038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Now more than ever, your customers are online, on mobile, 24/7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The winning brands are the ones that are accessible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when and where the customer wants.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</a:rPr>
              <a:t>	The ones that listen. </a:t>
            </a:r>
          </a:p>
          <a:p>
            <a:pPr>
              <a:spcBef>
                <a:spcPts val="1800"/>
              </a:spcBef>
              <a:tabLst>
                <a:tab pos="145573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The ones that respond quickly, personally, genuinely.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BAE969D-7391-6440-AF02-4AB972FA4822}"/>
              </a:ext>
            </a:extLst>
          </p:cNvPr>
          <p:cNvSpPr txBox="1">
            <a:spLocks/>
          </p:cNvSpPr>
          <p:nvPr/>
        </p:nvSpPr>
        <p:spPr>
          <a:xfrm>
            <a:off x="1141413" y="538328"/>
            <a:ext cx="5630862" cy="86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The CX Digital Transformation</a:t>
            </a:r>
          </a:p>
        </p:txBody>
      </p:sp>
      <p:pic>
        <p:nvPicPr>
          <p:cNvPr id="4" name="Picture 3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48E7EC72-370D-F444-B541-682B83D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65" y="4306700"/>
            <a:ext cx="1771650" cy="4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8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din's The Thinker">
            <a:extLst>
              <a:ext uri="{FF2B5EF4-FFF2-40B4-BE49-F238E27FC236}">
                <a16:creationId xmlns:a16="http://schemas.microsoft.com/office/drawing/2014/main" id="{BF894644-8DE8-D345-983A-1028666A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67644" y="1922928"/>
            <a:ext cx="5448818" cy="49350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B9C198-EB20-5344-BA95-3C42FED4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CX Digital Transformation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9029D4-554B-8A46-805B-3795EBDFBE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CX is not a department, </a:t>
            </a:r>
            <a:br>
              <a:rPr lang="en-US" sz="2800" dirty="0"/>
            </a:br>
            <a:r>
              <a:rPr lang="en-US" sz="2800" dirty="0"/>
              <a:t>or a technology</a:t>
            </a:r>
            <a:r>
              <a:rPr lang="en-US" sz="1800" dirty="0"/>
              <a:t>,</a:t>
            </a:r>
            <a:endParaRPr lang="en-US" sz="2800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CX is a way of thinking.</a:t>
            </a:r>
            <a:endParaRPr lang="en-US" b="1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7FCE0A-793D-E74B-AFF4-82857AC209B3}"/>
              </a:ext>
            </a:extLst>
          </p:cNvPr>
          <p:cNvCxnSpPr>
            <a:cxnSpLocks/>
          </p:cNvCxnSpPr>
          <p:nvPr/>
        </p:nvCxnSpPr>
        <p:spPr>
          <a:xfrm>
            <a:off x="4031690" y="4789874"/>
            <a:ext cx="140295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95698FD9-C579-E942-BF24-8EDD51007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1664">
            <a:off x="9232263" y="686030"/>
            <a:ext cx="1627162" cy="22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3;&#10;&#13;&#10;Description automatically generated">
            <a:extLst>
              <a:ext uri="{FF2B5EF4-FFF2-40B4-BE49-F238E27FC236}">
                <a16:creationId xmlns:a16="http://schemas.microsoft.com/office/drawing/2014/main" id="{AEBEA29F-25D1-3044-B7C1-491B4E0F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2" y="-1520128"/>
            <a:ext cx="11667066" cy="1259678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48CC5-BD7F-3649-8413-A92D3B76C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1337" y="913871"/>
            <a:ext cx="3881821" cy="3355566"/>
          </a:xfrm>
        </p:spPr>
        <p:txBody>
          <a:bodyPr>
            <a:normAutofit/>
          </a:bodyPr>
          <a:lstStyle/>
          <a:p>
            <a:pPr algn="l"/>
            <a:r>
              <a:rPr lang="en-CA" sz="2400" b="1" i="1" dirty="0" err="1">
                <a:solidFill>
                  <a:schemeClr val="accent2"/>
                </a:solidFill>
                <a:latin typeface="Trebuchet MS" panose="020B0703020202090204" pitchFamily="34" charset="0"/>
              </a:rPr>
              <a:t>Salesforce.com</a:t>
            </a:r>
            <a:endParaRPr lang="en-CA" sz="2400" b="1" i="1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algn="l"/>
            <a:r>
              <a:rPr lang="en-CA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75% </a:t>
            </a:r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of consumers expect a </a:t>
            </a:r>
            <a:r>
              <a:rPr lang="en-CA" sz="18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consistent experience</a:t>
            </a:r>
            <a:r>
              <a:rPr lang="en-CA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wherever they engage (e.g., website, </a:t>
            </a:r>
            <a:b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social media, mobile, in person)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7C99D8-963D-2549-82A4-BB2AE2E6B5D1}"/>
              </a:ext>
            </a:extLst>
          </p:cNvPr>
          <p:cNvCxnSpPr>
            <a:cxnSpLocks/>
          </p:cNvCxnSpPr>
          <p:nvPr/>
        </p:nvCxnSpPr>
        <p:spPr>
          <a:xfrm>
            <a:off x="5463158" y="913871"/>
            <a:ext cx="0" cy="221032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7BD40-C068-F44E-9A2D-E2A4524016BC}"/>
              </a:ext>
            </a:extLst>
          </p:cNvPr>
          <p:cNvCxnSpPr>
            <a:cxnSpLocks/>
          </p:cNvCxnSpPr>
          <p:nvPr/>
        </p:nvCxnSpPr>
        <p:spPr>
          <a:xfrm>
            <a:off x="2620416" y="2260109"/>
            <a:ext cx="108965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EF48F-61E9-494F-983F-D86AEBF2948E}"/>
              </a:ext>
            </a:extLst>
          </p:cNvPr>
          <p:cNvCxnSpPr>
            <a:cxnSpLocks/>
          </p:cNvCxnSpPr>
          <p:nvPr/>
        </p:nvCxnSpPr>
        <p:spPr>
          <a:xfrm>
            <a:off x="1680286" y="2549075"/>
            <a:ext cx="116187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A90AF6-CD83-7E43-A997-53570AB04A4B}"/>
              </a:ext>
            </a:extLst>
          </p:cNvPr>
          <p:cNvSpPr txBox="1">
            <a:spLocks/>
          </p:cNvSpPr>
          <p:nvPr/>
        </p:nvSpPr>
        <p:spPr>
          <a:xfrm>
            <a:off x="5829311" y="913871"/>
            <a:ext cx="5609396" cy="3355566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None/>
              <a:defRPr sz="28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24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20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 baseline="0">
                <a:solidFill>
                  <a:schemeClr val="accent5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Marketing week</a:t>
            </a:r>
          </a:p>
          <a:p>
            <a:pPr algn="l"/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15 years ago, the average consumer typically used two touch-points when buying an item and only 7% regularly used more than four. Today consumers use an average of almost </a:t>
            </a:r>
            <a:r>
              <a:rPr lang="en-CA" sz="1800" b="1" dirty="0">
                <a:solidFill>
                  <a:schemeClr val="bg1"/>
                </a:solidFill>
                <a:latin typeface="Trebuchet MS" panose="020B0703020202090204" pitchFamily="34" charset="0"/>
              </a:rPr>
              <a:t>six touch points</a:t>
            </a:r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, with </a:t>
            </a:r>
            <a:b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CA" sz="3600" b="1" dirty="0">
                <a:solidFill>
                  <a:schemeClr val="bg1"/>
                </a:solidFill>
                <a:latin typeface="Trebuchet MS" panose="020B0703020202090204" pitchFamily="34" charset="0"/>
              </a:rPr>
              <a:t>50%</a:t>
            </a:r>
            <a:r>
              <a:rPr lang="en-CA" sz="1800" b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en-CA" sz="1800" dirty="0">
                <a:solidFill>
                  <a:schemeClr val="bg1"/>
                </a:solidFill>
                <a:latin typeface="Trebuchet MS" panose="020B0703020202090204" pitchFamily="34" charset="0"/>
              </a:rPr>
              <a:t>regularly using more than four </a:t>
            </a:r>
          </a:p>
          <a:p>
            <a:pPr algn="l"/>
            <a:endParaRPr lang="en-CA" sz="18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BEB974-A070-AA45-BAFE-E60E7534CC46}"/>
              </a:ext>
            </a:extLst>
          </p:cNvPr>
          <p:cNvCxnSpPr>
            <a:cxnSpLocks/>
          </p:cNvCxnSpPr>
          <p:nvPr/>
        </p:nvCxnSpPr>
        <p:spPr>
          <a:xfrm>
            <a:off x="8119516" y="2568927"/>
            <a:ext cx="1739313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9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21CC79-2173-CF43-B6CC-B5824109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666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Essential Digital CX Channels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DC7B1-494A-F345-B48C-34D9383AF5F3}"/>
              </a:ext>
            </a:extLst>
          </p:cNvPr>
          <p:cNvSpPr txBox="1"/>
          <p:nvPr/>
        </p:nvSpPr>
        <p:spPr>
          <a:xfrm>
            <a:off x="897656" y="3766184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Knowledge 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4DCF6-CA16-1141-B33C-968E5497CDB5}"/>
              </a:ext>
            </a:extLst>
          </p:cNvPr>
          <p:cNvSpPr txBox="1"/>
          <p:nvPr/>
        </p:nvSpPr>
        <p:spPr>
          <a:xfrm>
            <a:off x="3776759" y="376618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C9EB51-18BE-CB4D-AB0C-7E1A4D0429A7}"/>
              </a:ext>
            </a:extLst>
          </p:cNvPr>
          <p:cNvSpPr txBox="1"/>
          <p:nvPr/>
        </p:nvSpPr>
        <p:spPr>
          <a:xfrm>
            <a:off x="5788582" y="3766185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Live Chat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13157C-3F36-104D-BDDD-9C236E1089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3826" y="2454684"/>
            <a:ext cx="1235362" cy="1084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943D63-0CFE-C644-AD23-79596965895E}"/>
              </a:ext>
            </a:extLst>
          </p:cNvPr>
          <p:cNvSpPr txBox="1"/>
          <p:nvPr/>
        </p:nvSpPr>
        <p:spPr>
          <a:xfrm>
            <a:off x="8406018" y="3766185"/>
            <a:ext cx="990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</a:t>
            </a:r>
          </a:p>
          <a:p>
            <a:r>
              <a:rPr lang="en-US" sz="2400" dirty="0"/>
              <a:t>Media</a:t>
            </a:r>
          </a:p>
          <a:p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9571EB-F45B-D542-99B6-64D27EA1DE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86849" y="2429446"/>
            <a:ext cx="887488" cy="10847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4242CD-1461-EB46-AF53-D8A48AFF3953}"/>
              </a:ext>
            </a:extLst>
          </p:cNvPr>
          <p:cNvSpPr txBox="1"/>
          <p:nvPr/>
        </p:nvSpPr>
        <p:spPr>
          <a:xfrm>
            <a:off x="10256984" y="3766183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Messaging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A65A7C-C4A6-924C-88C2-3E9D3C4CF5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7683" y="2454684"/>
            <a:ext cx="1378483" cy="1084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33DED5-02F4-2642-BF4D-BB14D32FA60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588" y="2454684"/>
            <a:ext cx="1040434" cy="10847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81FFA0-C843-234B-B574-FDB421F3ED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1302" y="2454685"/>
            <a:ext cx="1084707" cy="10847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EBF381-7083-FB41-B48C-17240CDC894A}"/>
              </a:ext>
            </a:extLst>
          </p:cNvPr>
          <p:cNvGrpSpPr/>
          <p:nvPr/>
        </p:nvGrpSpPr>
        <p:grpSpPr>
          <a:xfrm>
            <a:off x="4897464" y="5065822"/>
            <a:ext cx="2886741" cy="1241990"/>
            <a:chOff x="4897464" y="5616010"/>
            <a:chExt cx="2886741" cy="124199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5AF5E5-2A46-6843-BCA5-54249BA2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18249" y="5817919"/>
              <a:ext cx="622300" cy="8128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59F1F4-07AB-4446-AA0B-9E4374DD9DE7}"/>
                </a:ext>
              </a:extLst>
            </p:cNvPr>
            <p:cNvSpPr txBox="1"/>
            <p:nvPr/>
          </p:nvSpPr>
          <p:spPr>
            <a:xfrm>
              <a:off x="5855260" y="6055478"/>
              <a:ext cx="1708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Bots and AI</a:t>
              </a:r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5F9DE09-5290-9840-BBFE-63F36EAEA354}"/>
                </a:ext>
              </a:extLst>
            </p:cNvPr>
            <p:cNvSpPr/>
            <p:nvPr/>
          </p:nvSpPr>
          <p:spPr>
            <a:xfrm>
              <a:off x="4897464" y="5641383"/>
              <a:ext cx="220785" cy="1216617"/>
            </a:xfrm>
            <a:prstGeom prst="leftBracket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ket 27">
              <a:extLst>
                <a:ext uri="{FF2B5EF4-FFF2-40B4-BE49-F238E27FC236}">
                  <a16:creationId xmlns:a16="http://schemas.microsoft.com/office/drawing/2014/main" id="{FA4C2BE3-6921-A940-8630-7A7F01C368B3}"/>
                </a:ext>
              </a:extLst>
            </p:cNvPr>
            <p:cNvSpPr/>
            <p:nvPr/>
          </p:nvSpPr>
          <p:spPr>
            <a:xfrm rot="10800000">
              <a:off x="7563420" y="5616010"/>
              <a:ext cx="220785" cy="1216617"/>
            </a:xfrm>
            <a:prstGeom prst="leftBracket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7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414-6F0A-FE45-89DC-63ADAEE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D63-54DB-E14C-8C14-C4260092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953" y="2761130"/>
            <a:ext cx="7191745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WHAT: 	Self-serve web-based support</a:t>
            </a:r>
          </a:p>
          <a:p>
            <a:pPr marL="0" indent="0">
              <a:buNone/>
            </a:pPr>
            <a:r>
              <a:rPr lang="en-US" dirty="0"/>
              <a:t>WHEN: 	Anytime, anywhere</a:t>
            </a:r>
          </a:p>
          <a:p>
            <a:pPr marL="0" indent="0">
              <a:buNone/>
            </a:pPr>
            <a:r>
              <a:rPr lang="en-US" dirty="0"/>
              <a:t>WHY: 	Speed, availability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A379-CB07-964C-A02F-FC2B6B91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953" y="1030939"/>
            <a:ext cx="1160743" cy="121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39840-FD12-5340-AB58-F7553375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1" y="2170615"/>
            <a:ext cx="2444859" cy="24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414-6F0A-FE45-89DC-63ADAEE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D63-54DB-E14C-8C14-C4260092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953" y="2761130"/>
            <a:ext cx="7176247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WHAT: 	Ticketing</a:t>
            </a:r>
          </a:p>
          <a:p>
            <a:pPr marL="0" indent="0">
              <a:buNone/>
            </a:pPr>
            <a:r>
              <a:rPr lang="en-US" dirty="0"/>
              <a:t>WHEN: 	Anytime, anywhere</a:t>
            </a:r>
          </a:p>
          <a:p>
            <a:pPr marL="1377950" indent="-1377950">
              <a:buNone/>
            </a:pPr>
            <a:r>
              <a:rPr lang="en-US" dirty="0"/>
              <a:t>WHY: 	More complex questions, longer resolution cycles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A379-CB07-964C-A02F-FC2B6B91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953" y="1030939"/>
            <a:ext cx="1160743" cy="121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8" name="Picture 7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B3A735EE-EB23-674D-870D-BC6C6FA6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1" y="2184300"/>
            <a:ext cx="2340000" cy="24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414-6F0A-FE45-89DC-63ADAEE1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D63-54DB-E14C-8C14-C4260092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953" y="2761130"/>
            <a:ext cx="6850783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WHAT: 	Web and mobile support</a:t>
            </a:r>
          </a:p>
          <a:p>
            <a:pPr marL="0" indent="0">
              <a:buNone/>
            </a:pPr>
            <a:r>
              <a:rPr lang="en-US" dirty="0"/>
              <a:t>WHEN: 	Real time</a:t>
            </a:r>
          </a:p>
          <a:p>
            <a:pPr marL="0" indent="0">
              <a:buNone/>
            </a:pPr>
            <a:r>
              <a:rPr lang="en-US" dirty="0"/>
              <a:t>WHY: 	Higher-capacity than phone</a:t>
            </a:r>
          </a:p>
          <a:p>
            <a:pPr marL="1114425" indent="-1114425">
              <a:buNone/>
            </a:pPr>
            <a:r>
              <a:rPr lang="en-US" dirty="0"/>
              <a:t>		Text, audio, video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A379-CB07-964C-A02F-FC2B6B91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953" y="1030939"/>
            <a:ext cx="1160743" cy="121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BBB761F1-8AD4-0945-9037-F720C488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5" y="2420812"/>
            <a:ext cx="3113374" cy="24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8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omm100 final">
      <a:dk1>
        <a:srgbClr val="606C78"/>
      </a:dk1>
      <a:lt1>
        <a:srgbClr val="FFFFFF"/>
      </a:lt1>
      <a:dk2>
        <a:srgbClr val="0095D6"/>
      </a:dk2>
      <a:lt2>
        <a:srgbClr val="FFFFFF"/>
      </a:lt2>
      <a:accent1>
        <a:srgbClr val="0095D6"/>
      </a:accent1>
      <a:accent2>
        <a:srgbClr val="3CC3FF"/>
      </a:accent2>
      <a:accent3>
        <a:srgbClr val="00567C"/>
      </a:accent3>
      <a:accent4>
        <a:srgbClr val="9FDD09"/>
      </a:accent4>
      <a:accent5>
        <a:srgbClr val="606C78"/>
      </a:accent5>
      <a:accent6>
        <a:srgbClr val="FFD478"/>
      </a:accent6>
      <a:hlink>
        <a:srgbClr val="9FDD09"/>
      </a:hlink>
      <a:folHlink>
        <a:srgbClr val="3CC3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CBE47C-778B-204D-8002-E1E748EE8E9E}" vid="{BACB312F-BB70-9447-A0CA-610A5052E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E3331F2CB54390F3E4A7792B6E72" ma:contentTypeVersion="10" ma:contentTypeDescription="Create a new document." ma:contentTypeScope="" ma:versionID="4d8bbc6e875763f4f555d3163aa59efd">
  <xsd:schema xmlns:xsd="http://www.w3.org/2001/XMLSchema" xmlns:xs="http://www.w3.org/2001/XMLSchema" xmlns:p="http://schemas.microsoft.com/office/2006/metadata/properties" xmlns:ns2="7ad7d985-c508-4c96-b2dd-b8ba87f73d50" xmlns:ns3="669597eb-946a-4f42-969d-fc9b58c3566f" targetNamespace="http://schemas.microsoft.com/office/2006/metadata/properties" ma:root="true" ma:fieldsID="0afdf3d9a4be2db226f5f381bc7c5550" ns2:_="" ns3:_="">
    <xsd:import namespace="7ad7d985-c508-4c96-b2dd-b8ba87f73d50"/>
    <xsd:import namespace="669597eb-946a-4f42-969d-fc9b58c35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7d985-c508-4c96-b2dd-b8ba87f73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597eb-946a-4f42-969d-fc9b58c35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A4E54-2A98-4973-A864-79B17633EA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D56A35-0006-4C8C-8CD3-03AB42E83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8D433-D4C8-4660-BDDE-124CC5A3562A}"/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911</TotalTime>
  <Words>414</Words>
  <Application>Microsoft Macintosh PowerPoint</Application>
  <PresentationFormat>Widescreen</PresentationFormat>
  <Paragraphs>82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ubuntu</vt:lpstr>
      <vt:lpstr>Mesh</vt:lpstr>
      <vt:lpstr>PowerPoint Presentation</vt:lpstr>
      <vt:lpstr>A little about Comm100</vt:lpstr>
      <vt:lpstr>PowerPoint Presentation</vt:lpstr>
      <vt:lpstr>The CX Digital Transformation</vt:lpstr>
      <vt:lpstr>PowerPoint Presentation</vt:lpstr>
      <vt:lpstr>Essential Digital CX Channels</vt:lpstr>
      <vt:lpstr>Knowledge Base</vt:lpstr>
      <vt:lpstr>Email</vt:lpstr>
      <vt:lpstr>Live Chat</vt:lpstr>
      <vt:lpstr>Social Media</vt:lpstr>
      <vt:lpstr>Messaging</vt:lpstr>
      <vt:lpstr>PowerPoint Presentation</vt:lpstr>
      <vt:lpstr>Avoid the siloes</vt:lpstr>
      <vt:lpstr>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Epstein</dc:creator>
  <cp:lastModifiedBy>Jeff Epstein</cp:lastModifiedBy>
  <cp:revision>16</cp:revision>
  <dcterms:created xsi:type="dcterms:W3CDTF">2018-12-03T23:09:41Z</dcterms:created>
  <dcterms:modified xsi:type="dcterms:W3CDTF">2018-12-13T00:49:08Z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0x0101008735E3331F2CB54390F3E4A7792B6E72</vt:lpwstr>
  </property>
</Properties>
</file>